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2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1" r:id="rId6"/>
    <p:sldId id="260" r:id="rId7"/>
    <p:sldId id="264" r:id="rId8"/>
    <p:sldId id="262" r:id="rId9"/>
    <p:sldId id="267" r:id="rId10"/>
    <p:sldId id="272" r:id="rId11"/>
    <p:sldId id="270" r:id="rId12"/>
    <p:sldId id="271" r:id="rId13"/>
    <p:sldId id="265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15" autoAdjust="0"/>
  </p:normalViewPr>
  <p:slideViewPr>
    <p:cSldViewPr snapToGrid="0">
      <p:cViewPr>
        <p:scale>
          <a:sx n="37" d="100"/>
          <a:sy n="37" d="100"/>
        </p:scale>
        <p:origin x="-72" y="-15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8F40B-689C-4BCD-8057-68F464B48883}" type="datetimeFigureOut">
              <a:rPr lang="ru-RU" smtClean="0"/>
              <a:pPr/>
              <a:t>26.01.2021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2E30F-4136-41D2-8357-FEAF57B8775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352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2E30F-4136-41D2-8357-FEAF57B87759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2E30F-4136-41D2-8357-FEAF57B87759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3430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A2BF-34E0-435B-A6CD-DE58DEA48566}" type="datetimeFigureOut">
              <a:rPr lang="ru-RU" smtClean="0"/>
              <a:pPr/>
              <a:t>26.01.2021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761A-2E10-460C-A54B-CE7E27E8112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A2BF-34E0-435B-A6CD-DE58DEA48566}" type="datetimeFigureOut">
              <a:rPr lang="ru-RU" smtClean="0"/>
              <a:pPr/>
              <a:t>26.01.2021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761A-2E10-460C-A54B-CE7E27E8112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A2BF-34E0-435B-A6CD-DE58DEA48566}" type="datetimeFigureOut">
              <a:rPr lang="ru-RU" smtClean="0"/>
              <a:pPr/>
              <a:t>26.01.2021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761A-2E10-460C-A54B-CE7E27E8112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A2BF-34E0-435B-A6CD-DE58DEA48566}" type="datetimeFigureOut">
              <a:rPr lang="ru-RU" smtClean="0"/>
              <a:pPr/>
              <a:t>26.01.2021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761A-2E10-460C-A54B-CE7E27E8112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A2BF-34E0-435B-A6CD-DE58DEA48566}" type="datetimeFigureOut">
              <a:rPr lang="ru-RU" smtClean="0"/>
              <a:pPr/>
              <a:t>26.01.2021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761A-2E10-460C-A54B-CE7E27E8112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A2BF-34E0-435B-A6CD-DE58DEA48566}" type="datetimeFigureOut">
              <a:rPr lang="ru-RU" smtClean="0"/>
              <a:pPr/>
              <a:t>26.01.2021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761A-2E10-460C-A54B-CE7E27E8112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A2BF-34E0-435B-A6CD-DE58DEA48566}" type="datetimeFigureOut">
              <a:rPr lang="ru-RU" smtClean="0"/>
              <a:pPr/>
              <a:t>26.01.2021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761A-2E10-460C-A54B-CE7E27E8112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A2BF-34E0-435B-A6CD-DE58DEA48566}" type="datetimeFigureOut">
              <a:rPr lang="ru-RU" smtClean="0"/>
              <a:pPr/>
              <a:t>26.01.2021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761A-2E10-460C-A54B-CE7E27E8112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A2BF-34E0-435B-A6CD-DE58DEA48566}" type="datetimeFigureOut">
              <a:rPr lang="ru-RU" smtClean="0"/>
              <a:pPr/>
              <a:t>26.01.2021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761A-2E10-460C-A54B-CE7E27E8112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A2BF-34E0-435B-A6CD-DE58DEA48566}" type="datetimeFigureOut">
              <a:rPr lang="ru-RU" smtClean="0"/>
              <a:pPr/>
              <a:t>26.01.2021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761A-2E10-460C-A54B-CE7E27E8112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A2BF-34E0-435B-A6CD-DE58DEA48566}" type="datetimeFigureOut">
              <a:rPr lang="ru-RU" smtClean="0"/>
              <a:pPr/>
              <a:t>26.01.2021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2A5761A-2E10-460C-A54B-CE7E27E811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31A2BF-34E0-435B-A6CD-DE58DEA48566}" type="datetimeFigureOut">
              <a:rPr lang="ru-RU" smtClean="0"/>
              <a:pPr/>
              <a:t>26.01.2021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2A5761A-2E10-460C-A54B-CE7E27E8112E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ransition spd="slow">
    <p:fade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62" y="868679"/>
            <a:ext cx="6859413" cy="282321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6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Блоки </a:t>
            </a:r>
            <a:r>
              <a:rPr lang="ru-RU" sz="6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6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Консунтация</a:t>
            </a:r>
            <a:r>
              <a:rPr lang="ru-RU" sz="27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родителей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46620" y="4377690"/>
            <a:ext cx="4732020" cy="1943100"/>
          </a:xfrm>
        </p:spPr>
        <p:txBody>
          <a:bodyPr>
            <a:normAutofit/>
          </a:bodyPr>
          <a:lstStyle/>
          <a:p>
            <a:pPr algn="ctr"/>
            <a:endParaRPr lang="ru-RU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</a:t>
            </a:r>
            <a:r>
              <a:rPr lang="ru-RU" sz="20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ГБДОУ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86</a:t>
            </a:r>
          </a:p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Лаврова Наталья В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ладимировна</a:t>
            </a:r>
            <a:endParaRPr lang="ru-RU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872" y="2357438"/>
            <a:ext cx="5721858" cy="40524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32220" y="2308860"/>
            <a:ext cx="512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871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172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811530"/>
            <a:ext cx="7882890" cy="58293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sz="2800" b="1" i="1" dirty="0" smtClean="0">
                <a:solidFill>
                  <a:srgbClr val="002060"/>
                </a:solidFill>
              </a:rPr>
              <a:t>  </a:t>
            </a:r>
            <a:r>
              <a:rPr lang="ru-RU" sz="3300" b="1" i="1" dirty="0" smtClean="0">
                <a:solidFill>
                  <a:srgbClr val="002060"/>
                </a:solidFill>
              </a:rPr>
              <a:t>Ищем клад</a:t>
            </a:r>
            <a:endParaRPr lang="ru-RU" sz="2800" i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/>
              <a:t>    Предлагаю вашему вниманию три варианта поиска клада:</a:t>
            </a:r>
          </a:p>
          <a:p>
            <a:pPr>
              <a:buFont typeface="Wingdings" pitchFamily="2" charset="2"/>
              <a:buChar char="q"/>
            </a:pPr>
            <a:r>
              <a:rPr lang="ru-RU" sz="3300" b="1" i="1" dirty="0" smtClean="0">
                <a:solidFill>
                  <a:srgbClr val="002060"/>
                </a:solidFill>
              </a:rPr>
              <a:t>Первый, самый простой</a:t>
            </a:r>
            <a:r>
              <a:rPr lang="ru-RU" sz="2800" i="1" dirty="0" smtClean="0">
                <a:solidFill>
                  <a:srgbClr val="002060"/>
                </a:solidFill>
              </a:rPr>
              <a:t>. </a:t>
            </a:r>
            <a:r>
              <a:rPr lang="ru-RU" dirty="0" smtClean="0"/>
              <a:t>Вы раскладываете перед ребенком несколько фигур, при этом, пока малыш не видит, под одним из блоков прячете какой-то секрет, допустим, наклейку или вырезанную картинку. Затем предлагаете ребенку найти клад и сообщаете, что пираты спрятали его, например, под толстым и немаленьким блоком или красным и тонким, т.е. конкретно задаете условие поиска.  Нужно догадаться, о какой фигуре идет речь.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Во </a:t>
            </a:r>
            <a:r>
              <a:rPr lang="ru-RU" sz="3300" b="1" i="1" dirty="0" smtClean="0">
                <a:solidFill>
                  <a:srgbClr val="002060"/>
                </a:solidFill>
              </a:rPr>
              <a:t>втором варианте игры</a:t>
            </a:r>
            <a:r>
              <a:rPr lang="ru-RU" sz="2800" i="1" dirty="0" smtClean="0">
                <a:solidFill>
                  <a:srgbClr val="002060"/>
                </a:solidFill>
              </a:rPr>
              <a:t> </a:t>
            </a:r>
            <a:r>
              <a:rPr lang="ru-RU" dirty="0" smtClean="0"/>
              <a:t>клад прячет ребенок. Чтобы отгадать, где находится клад, взрослый задает наводящие вопросы. Ребенок отвечает «да» или «нет».</a:t>
            </a:r>
          </a:p>
          <a:p>
            <a:pPr>
              <a:buFont typeface="Wingdings" pitchFamily="2" charset="2"/>
              <a:buChar char="q"/>
            </a:pPr>
            <a:r>
              <a:rPr lang="ru-RU" sz="3300" b="1" i="1" dirty="0" smtClean="0">
                <a:solidFill>
                  <a:srgbClr val="002060"/>
                </a:solidFill>
              </a:rPr>
              <a:t>Третий вариант игры</a:t>
            </a:r>
            <a:r>
              <a:rPr lang="ru-RU" sz="2800" i="1" dirty="0" smtClean="0">
                <a:solidFill>
                  <a:srgbClr val="002060"/>
                </a:solidFill>
              </a:rPr>
              <a:t> </a:t>
            </a:r>
            <a:r>
              <a:rPr lang="ru-RU" dirty="0" smtClean="0"/>
              <a:t>у нас с Таисией самый любимый. Здесь, чтобы найти клад, нужно разгадать целую цепочку условий. Выкладываю суть занятия на видео.</a:t>
            </a:r>
          </a:p>
          <a:p>
            <a:pPr>
              <a:buFont typeface="Wingdings" pitchFamily="2" charset="2"/>
              <a:buChar char="q"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18220" y="2297430"/>
            <a:ext cx="3051810" cy="270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  <p:sndAc>
      <p:stSnd>
        <p:snd r:embed="rId2" name="chimes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874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337310"/>
            <a:ext cx="7254240" cy="517779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</a:rPr>
              <a:t>Сортируем фигуры по наличию двух признаков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Когда ребенок будет хорошо справляться с предыдущим заданием, попробуйте добавить еще одно свойство для сортировки.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На этот раз фигуры могут быть семенами, которые нужно рассадить по грядкам. На одну грядку сажаем все </a:t>
            </a:r>
            <a:r>
              <a:rPr lang="ru-RU" dirty="0" smtClean="0">
                <a:solidFill>
                  <a:srgbClr val="FF0000"/>
                </a:solidFill>
              </a:rPr>
              <a:t>красные и большие семена</a:t>
            </a:r>
            <a:r>
              <a:rPr lang="ru-RU" dirty="0" smtClean="0"/>
              <a:t>, а на вторую – </a:t>
            </a:r>
            <a:r>
              <a:rPr lang="ru-RU" dirty="0" smtClean="0">
                <a:solidFill>
                  <a:srgbClr val="002060"/>
                </a:solidFill>
              </a:rPr>
              <a:t>синие и треугольные.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61973" y="2204086"/>
            <a:ext cx="3787144" cy="316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  <p:sndAc>
      <p:stSnd>
        <p:snd r:embed="rId2" name="chimes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845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3890" y="914400"/>
            <a:ext cx="10972800" cy="32232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sz="3000" b="1" i="1" dirty="0" smtClean="0">
                <a:solidFill>
                  <a:srgbClr val="002060"/>
                </a:solidFill>
              </a:rPr>
              <a:t>Например, </a:t>
            </a:r>
            <a:r>
              <a:rPr lang="ru-RU" dirty="0" smtClean="0"/>
              <a:t>предложите ребенку рассортировать фигуры на две группы (не забывайте как-то обыгрывать задание, блоки могут стать пассажирами, которых нужно рассадить в две разные машины). Для каждой группы поставьте одну или две логических карточки. К примеру, рядом с одной группой поставьте красную карточку и треугольник (значит сюда нужно подобрать все красные треугольные фигуры), рядом с другой – карточки с кругом и маленьким домиком (подбираем маленькие круглые фигуры).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5543" y="3425190"/>
            <a:ext cx="4647247" cy="31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85901" y="3372875"/>
            <a:ext cx="4114799" cy="319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  <p:sndAc>
      <p:stSnd>
        <p:snd r:embed="rId2" name="chimes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206" y="475487"/>
            <a:ext cx="7888544" cy="617677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ИЗМЕНИЛОСЬ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 знания детей о геометрических фигурах, их  цвете, величине, толщине</a:t>
            </a:r>
          </a:p>
          <a:p>
            <a:pPr marL="0" indent="0">
              <a:buFont typeface="Wingdings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мышление.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 на стол  выкладывается несколько фигур, которые нужно запомнить, а потом одна из фигур исчезает или заменяется на новую, или две фигуры меняются местами. Ребенок должен заметить изменения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ЗАСЕЛЯЕМ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ДОМИК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работы следует подготовить изображение домика, в котором будет несколько комнат. В каждом помещении следует нарисовать те фигуры, которые там «проживают», а также те, которых быть не должно (для этого рисуется элемент, например, круг, и перечеркивается). От ребенка требуется «поселить» элементы набора в предназначенные для них «помещения».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3939" y="891540"/>
            <a:ext cx="3168081" cy="265273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92953" y="3943350"/>
            <a:ext cx="335139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8735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216484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09600" y="1935480"/>
            <a:ext cx="10972800" cy="14592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7690" y="3923804"/>
            <a:ext cx="3966210" cy="263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  <p:sndAc>
      <p:stSnd>
        <p:snd r:embed="rId2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94944"/>
            <a:ext cx="6294966" cy="1719072"/>
          </a:xfrm>
        </p:spPr>
        <p:txBody>
          <a:bodyPr>
            <a:noAutofit/>
          </a:bodyPr>
          <a:lstStyle/>
          <a:p>
            <a:pPr algn="ctr"/>
            <a:r>
              <a:rPr lang="ru-RU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Золтан</a:t>
            </a:r>
            <a: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Пал </a:t>
            </a:r>
            <a:r>
              <a:rPr lang="ru-RU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</a:t>
            </a:r>
            <a: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1916—2014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2160588"/>
            <a:ext cx="7297950" cy="3954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Знаменитый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венгерский математик, психолог и педагог, который изменил стандартное понятие о том, что математика является не интересной наукой и далекой от творчества.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Методика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помогает детям дошкольного и старшего возраста в игровой форме освоить различные математические понятия, а также развить важные для малышей психологические процессы.</a:t>
            </a: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250" y="1066799"/>
            <a:ext cx="4279688" cy="434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885" y="969264"/>
            <a:ext cx="8596668" cy="2231136"/>
          </a:xfrm>
        </p:spPr>
        <p:txBody>
          <a:bodyPr>
            <a:noAutofit/>
          </a:bodyPr>
          <a:lstStyle/>
          <a:p>
            <a: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блоки </a:t>
            </a:r>
            <a:r>
              <a:rPr lang="ru-RU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309" y="1883663"/>
            <a:ext cx="7807155" cy="4261105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Игровое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представляет собой набор геометрических фигур в количестве 48 штук. Они представлены элементами, среди которых нет повторяющихся.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Фигуры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делятся по таким признакам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Синие, красные, желтые.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Размер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Маленькие, большие.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Толщина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Толстые, тонкие.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Круг, треугольник, квадрат, прямоугольник.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5248" y="3149916"/>
            <a:ext cx="3220784" cy="31777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0496" y="727900"/>
            <a:ext cx="2859595" cy="278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85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2" y="377190"/>
            <a:ext cx="8906828" cy="5029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922" y="800100"/>
            <a:ext cx="11055668" cy="2930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Логические 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блоки </a:t>
            </a:r>
            <a:r>
              <a:rPr lang="ru-RU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 для обучения математике в игровой форме. Занятия с ними способствуют развитию памяти, внимания, воображения, речи. У ребенка появляются умения классифицировать материал, сравнивать,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информацию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95" y="3257550"/>
            <a:ext cx="4571985" cy="3256061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0849" y="3246120"/>
            <a:ext cx="6455294" cy="3237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5839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869" y="514350"/>
            <a:ext cx="8596668" cy="2057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логическими блоками </a:t>
            </a:r>
            <a:r>
              <a:rPr lang="ru-RU" sz="4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научит 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ребенка: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870" y="2023110"/>
            <a:ext cx="8311070" cy="456057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Выявлять свойства объектов, называть их, объяснять, в чем состоят различия и сходства, подкреплять свои рассуждения доводами.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мыслить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такое цвет, толщина, форма и разный размер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Осознавать пространство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решать задачи учебного и практического плана.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Настойчиво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идти к достижению цели, справляться с трудностями, проявлять инициативу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мыслительные операции.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воображение, творческие и интеллектуальные способности, фантазию , навыки моделирования и конструирования.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12530" y="283496"/>
            <a:ext cx="2983229" cy="20576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9670" y="2485594"/>
            <a:ext cx="3005845" cy="20038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72737" y="4697730"/>
            <a:ext cx="3046621" cy="186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470" y="0"/>
            <a:ext cx="11576304" cy="670941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такие стадии развития математических способностей: </a:t>
            </a:r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1.Свободная игра.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получает задание и решает его путём проб и ошибок, хаотичного перебора вариантов.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Правила игры.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Невозможность продолжать без изучения правил – важнейший педагогический «трюк».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Сравнение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Поставленная задача обыгрывается на пуговицах, бумажных снежинках, куклах и т.д., что подводит ребёнка к необходимости мыслить абстрактно. Можно использовать картинки к блокам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игр с другими предметами.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Репрезантативная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стадия.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зрительной визуализации применяются таблицы, диаграммы, схемы к блокам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карты игр и т.д.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Символическая.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Экспериментируя с символами, ребёнок вплотную приближается к творчеству.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Формализация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Педагоги называют её переходом от аксиомы к теореме. Основываясь на возможных вариантах решения задачи, ребёнок самостоятельно делает выводы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49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360" y="662940"/>
            <a:ext cx="10462860" cy="112014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в дошкольном возрасте</a:t>
            </a:r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490" y="1531620"/>
            <a:ext cx="11258550" cy="21717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Помогут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у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первоначальные математические навыки и подготовить их к целенаправленным тренировкам в 6-7 лет. Родители могут предложить ребятам несколько увлекательных развлечений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Wingdings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построй фигуру( такую же )по схеме;</a:t>
            </a:r>
          </a:p>
          <a:p>
            <a:pPr marL="0" indent="0">
              <a:buFont typeface="Wingdings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построй дорожку по схеме;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509" y="3673602"/>
            <a:ext cx="3086101" cy="2724663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3485" y="3726180"/>
            <a:ext cx="4021455" cy="2745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01251" y="3749040"/>
            <a:ext cx="3621003" cy="2663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0296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070" y="548640"/>
            <a:ext cx="7932420" cy="1554480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949" y="731520"/>
            <a:ext cx="8463731" cy="633222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фигурок по группам.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Самое простое задание – разложить элементы набора по кучкам в зависимости от цвета.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такой же».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 показывает ребенку определенную фигурку, например синий треугольник, и просит найти из набора похожий элемент, например треугольник любого другого цвета или же какой-либо желтый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альбомами.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нужно будет понять, какой именно из элементов набора следует приложить к картинке (например, круг – это колесо машины или лепесток цветка), определиться с цветом и размером и завершить рисунок.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очень интересная игра, позволяющая развивать их творческое начало. 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43900" y="2182010"/>
            <a:ext cx="3642360" cy="244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3728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880110"/>
            <a:ext cx="11532870" cy="28575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5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ряд</a:t>
            </a:r>
          </a:p>
          <a:p>
            <a:pPr marL="0" indent="0">
              <a:buFont typeface="Wingdings" pitchFamily="2" charset="2"/>
              <a:buChar char="q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эффективная тренировка аналитического мышления. Для работы потребуется несколько фигурок из набора. Родитель выкладывает определенный ряд из блоков, например синий и красный круги. Задача ребенка – догадаться, что следующим должен быть желтый круг, и доложить его. Второй вариант – взрослый создает другую последовательность, например несколько фигур одного цвета, ребенок должен сообразить, что следующий элемент также должен иметь такую же окраску, и продолжить ряд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43649" y="4011931"/>
            <a:ext cx="5251661" cy="2469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2723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149</TotalTime>
  <Words>821</Words>
  <Application>Microsoft Office PowerPoint</Application>
  <PresentationFormat>Произвольный</PresentationFormat>
  <Paragraphs>59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  Блоки Дьенеша Консунтация для родителей  </vt:lpstr>
      <vt:lpstr>Золтан Пал Дьенеш (1916—2014)</vt:lpstr>
      <vt:lpstr>Что такое блоки Дьенеша  </vt:lpstr>
      <vt:lpstr>  </vt:lpstr>
      <vt:lpstr>Работа с логическими блоками Дьенеша научит ребенка: </vt:lpstr>
      <vt:lpstr>Выделяют такие стадии развития математических способностей:  1.Свободная игра. Ребенок получает задание и решает его путём проб и ошибок, хаотичного перебора вариантов. 2.  Правила игры. Невозможность продолжать без изучения правил – важнейший педагогический «трюк». 3. Сравнение. Поставленная задача обыгрывается на пуговицах, бумажных снежинках, куклах и т.д., что подводит ребёнка к необходимости мыслить абстрактно. Можно использовать картинки к блокам Дьенеша для игр с другими предметами. 4. Репрезантативная стадия. Для зрительной визуализации применяются таблицы, диаграммы, схемы к блокам Дьенеша, карты игр и т.д. 5. Символическая. Экспериментируя с символами, ребёнок вплотную приближается к творчеству.  6. Формализация. Педагоги называют её переходом от аксиомы к теореме. Основываясь на возможных вариантах решения задачи, ребёнок самостоятельно делает выводы.</vt:lpstr>
      <vt:lpstr>Занятия в дошкольном возрасте </vt:lpstr>
      <vt:lpstr>игры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Блоки Дьенеша</dc:title>
  <dc:creator>User-pc</dc:creator>
  <cp:lastModifiedBy>Наталия-2</cp:lastModifiedBy>
  <cp:revision>26</cp:revision>
  <dcterms:created xsi:type="dcterms:W3CDTF">2020-11-07T16:20:08Z</dcterms:created>
  <dcterms:modified xsi:type="dcterms:W3CDTF">2021-01-26T11:28:30Z</dcterms:modified>
</cp:coreProperties>
</file>