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60" r:id="rId3"/>
    <p:sldId id="300" r:id="rId4"/>
    <p:sldId id="301" r:id="rId5"/>
    <p:sldId id="262" r:id="rId6"/>
    <p:sldId id="263" r:id="rId7"/>
    <p:sldId id="280" r:id="rId8"/>
    <p:sldId id="264" r:id="rId9"/>
    <p:sldId id="267" r:id="rId10"/>
    <p:sldId id="266" r:id="rId11"/>
    <p:sldId id="281" r:id="rId12"/>
    <p:sldId id="288" r:id="rId13"/>
    <p:sldId id="289" r:id="rId14"/>
    <p:sldId id="276" r:id="rId15"/>
    <p:sldId id="277" r:id="rId16"/>
    <p:sldId id="282" r:id="rId17"/>
    <p:sldId id="283" r:id="rId18"/>
    <p:sldId id="284" r:id="rId19"/>
    <p:sldId id="285" r:id="rId20"/>
    <p:sldId id="286" r:id="rId21"/>
    <p:sldId id="287" r:id="rId22"/>
    <p:sldId id="304" r:id="rId23"/>
    <p:sldId id="303" r:id="rId24"/>
    <p:sldId id="302" r:id="rId25"/>
    <p:sldId id="268" r:id="rId26"/>
    <p:sldId id="269" r:id="rId27"/>
    <p:sldId id="270" r:id="rId28"/>
    <p:sldId id="271" r:id="rId29"/>
    <p:sldId id="272" r:id="rId30"/>
    <p:sldId id="273" r:id="rId31"/>
    <p:sldId id="274" r:id="rId32"/>
    <p:sldId id="275" r:id="rId33"/>
    <p:sldId id="278" r:id="rId34"/>
    <p:sldId id="279"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210"/>
      </p:cViewPr>
      <p:guideLst>
        <p:guide orient="horz" pos="2160"/>
        <p:guide pos="2880"/>
      </p:guideLst>
    </p:cSldViewPr>
  </p:slideViewPr>
  <p:notesTextViewPr>
    <p:cViewPr>
      <p:scale>
        <a:sx n="1" d="1"/>
        <a:sy n="1" d="1"/>
      </p:scale>
      <p:origin x="0" y="0"/>
    </p:cViewPr>
  </p:notesTextViewPr>
  <p:sorterViewPr>
    <p:cViewPr>
      <p:scale>
        <a:sx n="100" d="100"/>
        <a:sy n="100" d="100"/>
      </p:scale>
      <p:origin x="0" y="44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EA0D8F-6A24-4657-85D1-58A46B3BA97E}" type="datetimeFigureOut">
              <a:rPr lang="ru-RU" smtClean="0"/>
              <a:t>24.04.2023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39CA2-CF02-4F19-86D1-623EDBDC41B8}" type="slidenum">
              <a:rPr lang="ru-RU" smtClean="0"/>
              <a:t>‹#›</a:t>
            </a:fld>
            <a:endParaRPr lang="ru-RU"/>
          </a:p>
        </p:txBody>
      </p:sp>
    </p:spTree>
    <p:extLst>
      <p:ext uri="{BB962C8B-B14F-4D97-AF65-F5344CB8AC3E}">
        <p14:creationId xmlns:p14="http://schemas.microsoft.com/office/powerpoint/2010/main" val="1384745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A34BB80-38F9-48DC-81AC-6EA049D0A168}" type="datetimeFigureOut">
              <a:rPr lang="ru-RU" smtClean="0"/>
              <a:t>24.04.2023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0508093F-7F7B-4E26-B47F-6FAAA67AFE4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34BB80-38F9-48DC-81AC-6EA049D0A168}" type="datetimeFigureOut">
              <a:rPr lang="ru-RU" smtClean="0"/>
              <a:t>24.04.2023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08093F-7F7B-4E26-B47F-6FAAA67AFE4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34BB80-38F9-48DC-81AC-6EA049D0A168}" type="datetimeFigureOut">
              <a:rPr lang="ru-RU" smtClean="0"/>
              <a:t>24.04.2023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08093F-7F7B-4E26-B47F-6FAAA67AFE4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34BB80-38F9-48DC-81AC-6EA049D0A168}" type="datetimeFigureOut">
              <a:rPr lang="ru-RU" smtClean="0"/>
              <a:t>24.04.2023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08093F-7F7B-4E26-B47F-6FAAA67AFE4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A34BB80-38F9-48DC-81AC-6EA049D0A168}" type="datetimeFigureOut">
              <a:rPr lang="ru-RU" smtClean="0"/>
              <a:t>24.04.2023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0508093F-7F7B-4E26-B47F-6FAAA67AFE4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A34BB80-38F9-48DC-81AC-6EA049D0A168}" type="datetimeFigureOut">
              <a:rPr lang="ru-RU" smtClean="0"/>
              <a:t>24.04.2023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08093F-7F7B-4E26-B47F-6FAAA67AFE4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A34BB80-38F9-48DC-81AC-6EA049D0A168}" type="datetimeFigureOut">
              <a:rPr lang="ru-RU" smtClean="0"/>
              <a:t>24.04.2023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508093F-7F7B-4E26-B47F-6FAAA67AFE4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A34BB80-38F9-48DC-81AC-6EA049D0A168}" type="datetimeFigureOut">
              <a:rPr lang="ru-RU" smtClean="0"/>
              <a:t>24.04.2023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508093F-7F7B-4E26-B47F-6FAAA67AFE4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34BB80-38F9-48DC-81AC-6EA049D0A168}" type="datetimeFigureOut">
              <a:rPr lang="ru-RU" smtClean="0"/>
              <a:t>24.04.2023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508093F-7F7B-4E26-B47F-6FAAA67AFE4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A34BB80-38F9-48DC-81AC-6EA049D0A168}" type="datetimeFigureOut">
              <a:rPr lang="ru-RU" smtClean="0"/>
              <a:t>24.04.2023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08093F-7F7B-4E26-B47F-6FAAA67AFE4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A34BB80-38F9-48DC-81AC-6EA049D0A168}" type="datetimeFigureOut">
              <a:rPr lang="ru-RU" smtClean="0"/>
              <a:t>24.04.2023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08093F-7F7B-4E26-B47F-6FAAA67AFE4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A34BB80-38F9-48DC-81AC-6EA049D0A168}" type="datetimeFigureOut">
              <a:rPr lang="ru-RU" smtClean="0"/>
              <a:t>24.04.2023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508093F-7F7B-4E26-B47F-6FAAA67AFE4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a:t/>
            </a:r>
            <a:br>
              <a:rPr lang="ru-RU" dirty="0"/>
            </a:br>
            <a:endParaRPr lang="ru-RU" dirty="0"/>
          </a:p>
        </p:txBody>
      </p:sp>
      <p:sp>
        <p:nvSpPr>
          <p:cNvPr id="3" name="Подзаголовок 2"/>
          <p:cNvSpPr>
            <a:spLocks noGrp="1"/>
          </p:cNvSpPr>
          <p:nvPr>
            <p:ph type="subTitle" idx="1"/>
          </p:nvPr>
        </p:nvSpPr>
        <p:spPr/>
        <p:txBody>
          <a:bodyPr>
            <a:normAutofit/>
          </a:bodyPr>
          <a:lstStyle/>
          <a:p>
            <a:endParaRPr lang="ru-RU" b="1" dirty="0"/>
          </a:p>
        </p:txBody>
      </p:sp>
      <p:pic>
        <p:nvPicPr>
          <p:cNvPr id="4" name="Объект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520" y="404664"/>
            <a:ext cx="8568951" cy="6120680"/>
          </a:xfrm>
          <a:prstGeom prst="rect">
            <a:avLst/>
          </a:prstGeom>
          <a:ln>
            <a:solidFill>
              <a:schemeClr val="accent1">
                <a:lumMod val="60000"/>
                <a:lumOff val="40000"/>
              </a:schemeClr>
            </a:solidFill>
          </a:ln>
        </p:spPr>
      </p:pic>
      <p:sp>
        <p:nvSpPr>
          <p:cNvPr id="7" name="TextBox 6"/>
          <p:cNvSpPr txBox="1"/>
          <p:nvPr/>
        </p:nvSpPr>
        <p:spPr>
          <a:xfrm>
            <a:off x="683568" y="1628800"/>
            <a:ext cx="7848872" cy="584775"/>
          </a:xfrm>
          <a:prstGeom prst="rect">
            <a:avLst/>
          </a:prstGeom>
          <a:noFill/>
        </p:spPr>
        <p:txBody>
          <a:bodyPr wrap="square" rtlCol="0">
            <a:spAutoFit/>
          </a:bodyPr>
          <a:lstStyle/>
          <a:p>
            <a:r>
              <a:rPr lang="ru-RU" sz="3200" dirty="0" smtClean="0"/>
              <a:t>Презентация для подготовительной группы </a:t>
            </a:r>
            <a:endParaRPr lang="ru-RU" sz="3200" dirty="0"/>
          </a:p>
        </p:txBody>
      </p:sp>
      <p:sp>
        <p:nvSpPr>
          <p:cNvPr id="8" name="TextBox 7"/>
          <p:cNvSpPr txBox="1"/>
          <p:nvPr/>
        </p:nvSpPr>
        <p:spPr>
          <a:xfrm>
            <a:off x="3635896" y="2492896"/>
            <a:ext cx="2808311" cy="646331"/>
          </a:xfrm>
          <a:prstGeom prst="rect">
            <a:avLst/>
          </a:prstGeom>
          <a:noFill/>
        </p:spPr>
        <p:txBody>
          <a:bodyPr wrap="square" rtlCol="0">
            <a:spAutoFit/>
          </a:bodyPr>
          <a:lstStyle/>
          <a:p>
            <a:r>
              <a:rPr lang="ru-RU" sz="3600" dirty="0" smtClean="0"/>
              <a:t>«Космос»   </a:t>
            </a:r>
            <a:endParaRPr lang="ru-RU" sz="3600" dirty="0"/>
          </a:p>
        </p:txBody>
      </p:sp>
      <p:sp>
        <p:nvSpPr>
          <p:cNvPr id="11" name="TextBox 10"/>
          <p:cNvSpPr txBox="1"/>
          <p:nvPr/>
        </p:nvSpPr>
        <p:spPr>
          <a:xfrm>
            <a:off x="827584" y="4797152"/>
            <a:ext cx="6912768" cy="707886"/>
          </a:xfrm>
          <a:prstGeom prst="rect">
            <a:avLst/>
          </a:prstGeom>
          <a:noFill/>
        </p:spPr>
        <p:txBody>
          <a:bodyPr wrap="square" rtlCol="0">
            <a:spAutoFit/>
          </a:bodyPr>
          <a:lstStyle/>
          <a:p>
            <a:r>
              <a:rPr lang="ru-RU" sz="2000" dirty="0" smtClean="0"/>
              <a:t>Подготовила воспитатель: </a:t>
            </a:r>
            <a:r>
              <a:rPr lang="ru-RU" sz="2000" dirty="0" err="1" smtClean="0"/>
              <a:t>Балдина</a:t>
            </a:r>
            <a:r>
              <a:rPr lang="ru-RU" sz="2000" dirty="0" smtClean="0"/>
              <a:t>  </a:t>
            </a:r>
            <a:r>
              <a:rPr lang="ru-RU" sz="2000" dirty="0" smtClean="0"/>
              <a:t>Светлана  Валентиновна                                              </a:t>
            </a:r>
            <a:endParaRPr lang="ru-RU" sz="2000" dirty="0" smtClean="0"/>
          </a:p>
          <a:p>
            <a:r>
              <a:rPr lang="ru-RU" sz="2000" dirty="0" smtClean="0"/>
              <a:t>ГБДОУ детский сад № 86 Приморский район</a:t>
            </a:r>
            <a:endParaRPr lang="ru-RU" sz="2000" dirty="0"/>
          </a:p>
        </p:txBody>
      </p:sp>
    </p:spTree>
    <p:extLst>
      <p:ext uri="{BB962C8B-B14F-4D97-AF65-F5344CB8AC3E}">
        <p14:creationId xmlns:p14="http://schemas.microsoft.com/office/powerpoint/2010/main" val="2285267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19256" cy="1152128"/>
          </a:xfrm>
        </p:spPr>
        <p:txBody>
          <a:bodyPr>
            <a:noAutofit/>
          </a:bodyPr>
          <a:lstStyle/>
          <a:p>
            <a:r>
              <a:rPr lang="ru-RU" sz="2400" dirty="0"/>
              <a:t/>
            </a:r>
            <a:br>
              <a:rPr lang="ru-RU" sz="2400" dirty="0"/>
            </a:br>
            <a:r>
              <a:rPr lang="ru-RU" sz="2400" dirty="0"/>
              <a:t/>
            </a:r>
            <a:br>
              <a:rPr lang="ru-RU" sz="2400" dirty="0"/>
            </a:br>
            <a:r>
              <a:rPr lang="ru-RU" sz="2400" dirty="0"/>
              <a:t>Как запомнить планеты солнечной системы? Мы с вами выучим стихотворение:</a:t>
            </a:r>
            <a:br>
              <a:rPr lang="ru-RU" sz="2400" dirty="0"/>
            </a:br>
            <a:r>
              <a:rPr lang="ru-RU" sz="2400" dirty="0"/>
              <a:t> </a:t>
            </a:r>
            <a:br>
              <a:rPr lang="ru-RU" sz="2400" dirty="0"/>
            </a:br>
            <a:endParaRPr lang="ru-RU" sz="2400" dirty="0"/>
          </a:p>
        </p:txBody>
      </p:sp>
      <p:pic>
        <p:nvPicPr>
          <p:cNvPr id="8" name="Объект 7"/>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11560" y="1412776"/>
            <a:ext cx="7776864" cy="5040560"/>
          </a:xfrm>
        </p:spPr>
      </p:pic>
    </p:spTree>
    <p:extLst>
      <p:ext uri="{BB962C8B-B14F-4D97-AF65-F5344CB8AC3E}">
        <p14:creationId xmlns:p14="http://schemas.microsoft.com/office/powerpoint/2010/main" val="3368966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27CAF25-EBB1-4B8E-B0A9-CA0B050C8E56}"/>
              </a:ext>
            </a:extLst>
          </p:cNvPr>
          <p:cNvSpPr>
            <a:spLocks noGrp="1"/>
          </p:cNvSpPr>
          <p:nvPr>
            <p:ph type="title"/>
          </p:nvPr>
        </p:nvSpPr>
        <p:spPr>
          <a:xfrm>
            <a:off x="467544" y="260648"/>
            <a:ext cx="8229600" cy="1143000"/>
          </a:xfrm>
        </p:spPr>
        <p:txBody>
          <a:bodyPr>
            <a:noAutofit/>
          </a:bodyPr>
          <a:lstStyle/>
          <a:p>
            <a:r>
              <a:rPr lang="ru-RU" sz="2400" dirty="0"/>
              <a:t>Вид поверхности </a:t>
            </a:r>
            <a:r>
              <a:rPr lang="ru-RU" sz="2400" dirty="0" smtClean="0"/>
              <a:t>планет:</a:t>
            </a:r>
            <a:r>
              <a:rPr lang="ru-RU" sz="2400" dirty="0"/>
              <a:t/>
            </a:r>
            <a:br>
              <a:rPr lang="ru-RU" sz="2400" dirty="0"/>
            </a:br>
            <a:r>
              <a:rPr lang="ru-RU" sz="2000" dirty="0" smtClean="0"/>
              <a:t>Меркурий. Самая маленькая планета в Солнечной системе, но однако движется она быстрее всех. На Меркурии одновременно и жарко и холодно. На солнечной стороне температура очень высокая, а в тени очень холодно.</a:t>
            </a:r>
            <a:endParaRPr lang="ru-RU" sz="2000" dirty="0"/>
          </a:p>
        </p:txBody>
      </p:sp>
      <p:pic>
        <p:nvPicPr>
          <p:cNvPr id="5" name="Объект 4">
            <a:extLst>
              <a:ext uri="{FF2B5EF4-FFF2-40B4-BE49-F238E27FC236}">
                <a16:creationId xmlns:a16="http://schemas.microsoft.com/office/drawing/2014/main" xmlns="" id="{35FED918-B194-41A9-AE25-F7C7060231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9" y="1772816"/>
            <a:ext cx="8568952" cy="4824536"/>
          </a:xfrm>
        </p:spPr>
      </p:pic>
    </p:spTree>
    <p:extLst>
      <p:ext uri="{BB962C8B-B14F-4D97-AF65-F5344CB8AC3E}">
        <p14:creationId xmlns:p14="http://schemas.microsoft.com/office/powerpoint/2010/main" val="3942092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57A7CF6-0AFF-4F8E-A7C9-A55A08690F25}"/>
              </a:ext>
            </a:extLst>
          </p:cNvPr>
          <p:cNvSpPr>
            <a:spLocks noGrp="1"/>
          </p:cNvSpPr>
          <p:nvPr>
            <p:ph type="title"/>
          </p:nvPr>
        </p:nvSpPr>
        <p:spPr/>
        <p:txBody>
          <a:bodyPr>
            <a:normAutofit fontScale="90000"/>
          </a:bodyPr>
          <a:lstStyle/>
          <a:p>
            <a:r>
              <a:rPr lang="ru-RU" dirty="0" smtClean="0"/>
              <a:t>Венера.</a:t>
            </a:r>
            <a:br>
              <a:rPr lang="ru-RU" dirty="0" smtClean="0"/>
            </a:br>
            <a:r>
              <a:rPr lang="ru-RU" sz="2700" dirty="0" smtClean="0"/>
              <a:t>Самая жаркая планета, ее поверхность  представляют равнины из </a:t>
            </a:r>
            <a:br>
              <a:rPr lang="ru-RU" sz="2700" dirty="0" smtClean="0"/>
            </a:br>
            <a:r>
              <a:rPr lang="ru-RU" sz="2700" dirty="0" smtClean="0"/>
              <a:t>затвердевшей лавы. </a:t>
            </a:r>
            <a:endParaRPr lang="ru-RU" sz="2700" dirty="0"/>
          </a:p>
        </p:txBody>
      </p:sp>
      <p:pic>
        <p:nvPicPr>
          <p:cNvPr id="5" name="Объект 4">
            <a:extLst>
              <a:ext uri="{FF2B5EF4-FFF2-40B4-BE49-F238E27FC236}">
                <a16:creationId xmlns:a16="http://schemas.microsoft.com/office/drawing/2014/main" xmlns="" id="{9BFFFAAD-F2D7-4453-A481-8873AC765E0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772816"/>
            <a:ext cx="8640960" cy="4824536"/>
          </a:xfrm>
        </p:spPr>
      </p:pic>
    </p:spTree>
    <p:extLst>
      <p:ext uri="{BB962C8B-B14F-4D97-AF65-F5344CB8AC3E}">
        <p14:creationId xmlns:p14="http://schemas.microsoft.com/office/powerpoint/2010/main" val="4091753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6DBCD51-EEA6-4AED-8E97-A31238A3F044}"/>
              </a:ext>
            </a:extLst>
          </p:cNvPr>
          <p:cNvSpPr>
            <a:spLocks noGrp="1"/>
          </p:cNvSpPr>
          <p:nvPr>
            <p:ph type="title"/>
          </p:nvPr>
        </p:nvSpPr>
        <p:spPr/>
        <p:txBody>
          <a:bodyPr/>
          <a:lstStyle/>
          <a:p>
            <a:r>
              <a:rPr lang="ru-RU" dirty="0"/>
              <a:t>Земля</a:t>
            </a:r>
          </a:p>
        </p:txBody>
      </p:sp>
      <p:pic>
        <p:nvPicPr>
          <p:cNvPr id="5" name="Объект 4">
            <a:extLst>
              <a:ext uri="{FF2B5EF4-FFF2-40B4-BE49-F238E27FC236}">
                <a16:creationId xmlns:a16="http://schemas.microsoft.com/office/drawing/2014/main" xmlns="" id="{4A8F418D-2AC0-45ED-8AB8-0713A23B6C7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9" y="1196752"/>
            <a:ext cx="8424936" cy="5111973"/>
          </a:xfrm>
        </p:spPr>
      </p:pic>
    </p:spTree>
    <p:extLst>
      <p:ext uri="{BB962C8B-B14F-4D97-AF65-F5344CB8AC3E}">
        <p14:creationId xmlns:p14="http://schemas.microsoft.com/office/powerpoint/2010/main" val="1469766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496944" cy="1584176"/>
          </a:xfrm>
        </p:spPr>
        <p:txBody>
          <a:bodyPr>
            <a:normAutofit fontScale="90000"/>
          </a:bodyPr>
          <a:lstStyle/>
          <a:p>
            <a:r>
              <a:rPr lang="ru-RU" sz="1800" dirty="0"/>
              <a:t/>
            </a:r>
            <a:br>
              <a:rPr lang="ru-RU" sz="1800" dirty="0"/>
            </a:br>
            <a:r>
              <a:rPr lang="ru-RU" sz="1800" dirty="0"/>
              <a:t> </a:t>
            </a:r>
            <a:br>
              <a:rPr lang="ru-RU" sz="1800" dirty="0"/>
            </a:br>
            <a:r>
              <a:rPr lang="ru-RU" sz="2000" dirty="0"/>
              <a:t>Все дети любят рассматривать на небе Луну. Это естественный спутник Земли. Луна бывает такой разной: от едва заметного «серпа» до яркого круга. </a:t>
            </a:r>
            <a:r>
              <a:rPr lang="ru-RU" sz="2000" dirty="0" smtClean="0"/>
              <a:t>Зависит это от освещения </a:t>
            </a:r>
            <a:r>
              <a:rPr lang="ru-RU" sz="2000" dirty="0"/>
              <a:t>Луны Солнцем </a:t>
            </a:r>
            <a:r>
              <a:rPr lang="ru-RU" sz="2000" dirty="0" smtClean="0"/>
              <a:t> и называются </a:t>
            </a:r>
            <a:r>
              <a:rPr lang="ru-RU" sz="2000" dirty="0"/>
              <a:t>Фазы Луны. </a:t>
            </a:r>
            <a:r>
              <a:rPr lang="ru-RU" sz="2000" dirty="0" smtClean="0"/>
              <a:t>На Луне не бывает зимы и лета. Вся поверхность Луны покрыта кратерами. Ученые связывают их возникновение с ударами о лунную поверхность небесных тел: комет, астероидов, обломков метеоритов. Тем самым Луна спасает нашу планету от разрушения небесными телами.</a:t>
            </a:r>
            <a:r>
              <a:rPr lang="ru-RU" sz="2000" dirty="0"/>
              <a:t/>
            </a:r>
            <a:br>
              <a:rPr lang="ru-RU" sz="2000" dirty="0"/>
            </a:br>
            <a:r>
              <a:rPr lang="ru-RU" sz="1800" dirty="0"/>
              <a:t/>
            </a:r>
            <a:br>
              <a:rPr lang="ru-RU" sz="1800" dirty="0"/>
            </a:br>
            <a:r>
              <a:rPr lang="ru-RU" sz="1800" dirty="0"/>
              <a:t> </a:t>
            </a:r>
            <a:br>
              <a:rPr lang="ru-RU" sz="1800" dirty="0"/>
            </a:br>
            <a:endParaRPr lang="ru-RU" sz="1800" dirty="0"/>
          </a:p>
        </p:txBody>
      </p:sp>
      <p:pic>
        <p:nvPicPr>
          <p:cNvPr id="7" name="Объект 6">
            <a:extLst>
              <a:ext uri="{FF2B5EF4-FFF2-40B4-BE49-F238E27FC236}">
                <a16:creationId xmlns:a16="http://schemas.microsoft.com/office/drawing/2014/main" xmlns="" id="{52D3BA9F-AB91-4086-B9AF-F2B78BD544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204864"/>
            <a:ext cx="8640960" cy="4464496"/>
          </a:xfrm>
        </p:spPr>
      </p:pic>
    </p:spTree>
    <p:extLst>
      <p:ext uri="{BB962C8B-B14F-4D97-AF65-F5344CB8AC3E}">
        <p14:creationId xmlns:p14="http://schemas.microsoft.com/office/powerpoint/2010/main" val="93430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836712"/>
            <a:ext cx="8229600" cy="1008112"/>
          </a:xfrm>
        </p:spPr>
        <p:txBody>
          <a:bodyPr>
            <a:normAutofit fontScale="90000"/>
          </a:bodyPr>
          <a:lstStyle/>
          <a:p>
            <a:r>
              <a:rPr lang="ru-RU" sz="1600" dirty="0"/>
              <a:t/>
            </a:r>
            <a:br>
              <a:rPr lang="ru-RU" sz="1600" dirty="0"/>
            </a:br>
            <a:r>
              <a:rPr lang="ru-RU" sz="1600" dirty="0"/>
              <a:t/>
            </a:r>
            <a:br>
              <a:rPr lang="ru-RU" sz="1600" dirty="0"/>
            </a:br>
            <a:r>
              <a:rPr lang="ru-RU" sz="1600" dirty="0"/>
              <a:t/>
            </a:r>
            <a:br>
              <a:rPr lang="ru-RU" sz="1600" dirty="0"/>
            </a:br>
            <a:r>
              <a:rPr lang="ru-RU" sz="1600" dirty="0"/>
              <a:t/>
            </a:r>
            <a:br>
              <a:rPr lang="ru-RU" sz="1600" dirty="0"/>
            </a:br>
            <a:r>
              <a:rPr lang="ru-RU" sz="1600" dirty="0"/>
              <a:t/>
            </a:r>
            <a:br>
              <a:rPr lang="ru-RU" sz="1600" dirty="0"/>
            </a:br>
            <a:r>
              <a:rPr lang="ru-RU" sz="1600" dirty="0"/>
              <a:t/>
            </a:r>
            <a:br>
              <a:rPr lang="ru-RU" sz="1600" dirty="0"/>
            </a:br>
            <a:r>
              <a:rPr lang="ru-RU" sz="2000" dirty="0"/>
              <a:t>Луна проходит следующие Фазы освещения:</a:t>
            </a:r>
            <a:br>
              <a:rPr lang="ru-RU" sz="2000" dirty="0"/>
            </a:br>
            <a:r>
              <a:rPr lang="ru-RU" sz="2000" dirty="0"/>
              <a:t>• </a:t>
            </a:r>
            <a:r>
              <a:rPr lang="ru-RU" sz="2200" dirty="0"/>
              <a:t>новолуние</a:t>
            </a:r>
            <a:r>
              <a:rPr lang="ru-RU" sz="2000" dirty="0"/>
              <a:t> — состояние, когда Луна не видна;</a:t>
            </a:r>
            <a:br>
              <a:rPr lang="ru-RU" sz="2000" dirty="0"/>
            </a:br>
            <a:r>
              <a:rPr lang="ru-RU" sz="2000" dirty="0"/>
              <a:t>• </a:t>
            </a:r>
            <a:r>
              <a:rPr lang="ru-RU" sz="2200" dirty="0"/>
              <a:t>молодая луна </a:t>
            </a:r>
            <a:r>
              <a:rPr lang="ru-RU" sz="2000" dirty="0"/>
              <a:t>— первое появление Луны </a:t>
            </a:r>
            <a:r>
              <a:rPr lang="ru-RU" sz="2000" dirty="0" smtClean="0"/>
              <a:t> </a:t>
            </a:r>
            <a:r>
              <a:rPr lang="ru-RU" sz="2000" dirty="0"/>
              <a:t>в виде узкого серпа;</a:t>
            </a:r>
            <a:br>
              <a:rPr lang="ru-RU" sz="2000" dirty="0"/>
            </a:br>
            <a:r>
              <a:rPr lang="ru-RU" sz="2000" dirty="0"/>
              <a:t>• </a:t>
            </a:r>
            <a:r>
              <a:rPr lang="ru-RU" sz="2200" dirty="0"/>
              <a:t>первая четверть</a:t>
            </a:r>
            <a:r>
              <a:rPr lang="ru-RU" sz="2000" dirty="0"/>
              <a:t> — состояние, когда освещена половина Луны</a:t>
            </a:r>
            <a:r>
              <a:rPr lang="ru-RU" sz="2000" dirty="0" smtClean="0"/>
              <a:t>;</a:t>
            </a:r>
            <a:br>
              <a:rPr lang="ru-RU" sz="2000" dirty="0" smtClean="0"/>
            </a:br>
            <a:r>
              <a:rPr lang="ru-RU" sz="2000" dirty="0" smtClean="0"/>
              <a:t> • </a:t>
            </a:r>
            <a:r>
              <a:rPr lang="ru-RU" sz="2200" dirty="0"/>
              <a:t>прибывающая луна;</a:t>
            </a:r>
            <a:r>
              <a:rPr lang="ru-RU" sz="2000" dirty="0"/>
              <a:t/>
            </a:r>
            <a:br>
              <a:rPr lang="ru-RU" sz="2000" dirty="0"/>
            </a:br>
            <a:r>
              <a:rPr lang="ru-RU" sz="2200" dirty="0"/>
              <a:t>• полнолуние</a:t>
            </a:r>
            <a:r>
              <a:rPr lang="ru-RU" sz="2000" dirty="0"/>
              <a:t> — состояние, когда освещена вся Луна целиком;</a:t>
            </a:r>
            <a:br>
              <a:rPr lang="ru-RU" sz="2000" dirty="0"/>
            </a:br>
            <a:r>
              <a:rPr lang="ru-RU" sz="2000" dirty="0"/>
              <a:t>• убывающая луна;</a:t>
            </a:r>
            <a:br>
              <a:rPr lang="ru-RU" sz="2000" dirty="0"/>
            </a:br>
            <a:r>
              <a:rPr lang="ru-RU" sz="2000" dirty="0"/>
              <a:t>• </a:t>
            </a:r>
            <a:r>
              <a:rPr lang="ru-RU" sz="2200" dirty="0"/>
              <a:t>последняя четверть </a:t>
            </a:r>
            <a:r>
              <a:rPr lang="ru-RU" sz="2000" dirty="0"/>
              <a:t>— состояние, когда снова освещена половина луны;</a:t>
            </a:r>
            <a:br>
              <a:rPr lang="ru-RU" sz="2000" dirty="0"/>
            </a:br>
            <a:r>
              <a:rPr lang="ru-RU" sz="2000" dirty="0"/>
              <a:t>• старая луна.</a:t>
            </a:r>
            <a:br>
              <a:rPr lang="ru-RU" sz="2000" dirty="0"/>
            </a:br>
            <a:r>
              <a:rPr lang="ru-RU" dirty="0"/>
              <a:t> </a:t>
            </a:r>
            <a:br>
              <a:rPr lang="ru-RU" dirty="0"/>
            </a:br>
            <a:endParaRPr lang="ru-RU" dirty="0"/>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1520" y="2924944"/>
            <a:ext cx="8568952" cy="3933056"/>
          </a:xfrm>
        </p:spPr>
      </p:pic>
    </p:spTree>
    <p:extLst>
      <p:ext uri="{BB962C8B-B14F-4D97-AF65-F5344CB8AC3E}">
        <p14:creationId xmlns:p14="http://schemas.microsoft.com/office/powerpoint/2010/main" val="832327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438E7C1-D351-43DB-801C-D49035779C96}"/>
              </a:ext>
            </a:extLst>
          </p:cNvPr>
          <p:cNvSpPr>
            <a:spLocks noGrp="1"/>
          </p:cNvSpPr>
          <p:nvPr>
            <p:ph type="title"/>
          </p:nvPr>
        </p:nvSpPr>
        <p:spPr>
          <a:xfrm>
            <a:off x="179512" y="764704"/>
            <a:ext cx="8712968" cy="652934"/>
          </a:xfrm>
        </p:spPr>
        <p:txBody>
          <a:bodyPr>
            <a:normAutofit fontScale="90000"/>
          </a:bodyPr>
          <a:lstStyle/>
          <a:p>
            <a:r>
              <a:rPr lang="ru-RU" dirty="0" smtClean="0"/>
              <a:t>Марс.</a:t>
            </a:r>
            <a:br>
              <a:rPr lang="ru-RU" dirty="0" smtClean="0"/>
            </a:br>
            <a:r>
              <a:rPr lang="ru-RU" sz="2200" dirty="0" smtClean="0"/>
              <a:t>Марс называют красной планетой из – за железа находящегося на ее поверхности. Ржавая пыль покрывает не только всю планету, но и поднимается высоко в небо. На Марсе есть вода в виде льда. Ученые предполагают , что на планете были реки и озера. На Марсе нет дождей, но зато есть снег!</a:t>
            </a:r>
            <a:endParaRPr lang="ru-RU" sz="2200" dirty="0"/>
          </a:p>
        </p:txBody>
      </p:sp>
      <p:pic>
        <p:nvPicPr>
          <p:cNvPr id="5" name="Объект 4">
            <a:extLst>
              <a:ext uri="{FF2B5EF4-FFF2-40B4-BE49-F238E27FC236}">
                <a16:creationId xmlns:a16="http://schemas.microsoft.com/office/drawing/2014/main" xmlns="" id="{AF965821-0419-42B6-B0E2-7A7FF6BA6E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204864"/>
            <a:ext cx="8424936" cy="4464496"/>
          </a:xfrm>
        </p:spPr>
      </p:pic>
    </p:spTree>
    <p:extLst>
      <p:ext uri="{BB962C8B-B14F-4D97-AF65-F5344CB8AC3E}">
        <p14:creationId xmlns:p14="http://schemas.microsoft.com/office/powerpoint/2010/main" val="936939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C6EEB48-F401-4821-8411-7F551CAC6A70}"/>
              </a:ext>
            </a:extLst>
          </p:cNvPr>
          <p:cNvSpPr>
            <a:spLocks noGrp="1"/>
          </p:cNvSpPr>
          <p:nvPr>
            <p:ph type="title"/>
          </p:nvPr>
        </p:nvSpPr>
        <p:spPr>
          <a:xfrm>
            <a:off x="457200" y="274638"/>
            <a:ext cx="8229600" cy="1426170"/>
          </a:xfrm>
        </p:spPr>
        <p:txBody>
          <a:bodyPr>
            <a:normAutofit fontScale="90000"/>
          </a:bodyPr>
          <a:lstStyle/>
          <a:p>
            <a:r>
              <a:rPr lang="ru-RU" dirty="0" smtClean="0"/>
              <a:t>Юпитер.</a:t>
            </a:r>
            <a:br>
              <a:rPr lang="ru-RU" dirty="0" smtClean="0"/>
            </a:br>
            <a:r>
              <a:rPr lang="ru-RU" sz="2700" dirty="0" smtClean="0"/>
              <a:t>Самая большая газовая планета в Солнечной системе. На Юпитере дуют сильные ветра переходящие в ураганы. Юпитер имеет много спутников.</a:t>
            </a:r>
            <a:endParaRPr lang="ru-RU" sz="2700" dirty="0"/>
          </a:p>
        </p:txBody>
      </p:sp>
      <p:pic>
        <p:nvPicPr>
          <p:cNvPr id="5" name="Объект 4">
            <a:extLst>
              <a:ext uri="{FF2B5EF4-FFF2-40B4-BE49-F238E27FC236}">
                <a16:creationId xmlns:a16="http://schemas.microsoft.com/office/drawing/2014/main" xmlns="" id="{C8ABBF58-45FC-446F-9185-972457FD38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988840"/>
            <a:ext cx="8640960" cy="4680520"/>
          </a:xfrm>
        </p:spPr>
      </p:pic>
    </p:spTree>
    <p:extLst>
      <p:ext uri="{BB962C8B-B14F-4D97-AF65-F5344CB8AC3E}">
        <p14:creationId xmlns:p14="http://schemas.microsoft.com/office/powerpoint/2010/main" val="3375432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C83D2EC-E96E-4CCA-B4BC-3229AB874CAC}"/>
              </a:ext>
            </a:extLst>
          </p:cNvPr>
          <p:cNvSpPr>
            <a:spLocks noGrp="1"/>
          </p:cNvSpPr>
          <p:nvPr>
            <p:ph type="title"/>
          </p:nvPr>
        </p:nvSpPr>
        <p:spPr>
          <a:xfrm>
            <a:off x="179512" y="274638"/>
            <a:ext cx="8856984" cy="1498178"/>
          </a:xfrm>
        </p:spPr>
        <p:txBody>
          <a:bodyPr>
            <a:normAutofit fontScale="90000"/>
          </a:bodyPr>
          <a:lstStyle/>
          <a:p>
            <a:r>
              <a:rPr lang="ru-RU" dirty="0" smtClean="0"/>
              <a:t>Сатурн.</a:t>
            </a:r>
            <a:br>
              <a:rPr lang="ru-RU" dirty="0" smtClean="0"/>
            </a:br>
            <a:r>
              <a:rPr lang="ru-RU" sz="2000" dirty="0" smtClean="0"/>
              <a:t>Сатурн относится к газовым гигантам. Это самая красивая планета  с огромными кольцами. Кольца Сатурна – это огромное количество спутников, которые крутятся во круг планеты.  </a:t>
            </a:r>
            <a:r>
              <a:rPr lang="ru-RU" sz="2000" dirty="0" err="1" smtClean="0"/>
              <a:t>Большенство</a:t>
            </a:r>
            <a:r>
              <a:rPr lang="ru-RU" sz="2000" dirty="0" smtClean="0"/>
              <a:t> спутников – это огромные каменные глыбы.  На Сатурне дуют самые сильные ветра во всей Солнечной системе.</a:t>
            </a:r>
            <a:endParaRPr lang="ru-RU" dirty="0"/>
          </a:p>
        </p:txBody>
      </p:sp>
      <p:pic>
        <p:nvPicPr>
          <p:cNvPr id="5" name="Объект 4">
            <a:extLst>
              <a:ext uri="{FF2B5EF4-FFF2-40B4-BE49-F238E27FC236}">
                <a16:creationId xmlns:a16="http://schemas.microsoft.com/office/drawing/2014/main" xmlns="" id="{AE59B862-EAC7-4341-8023-55A6F15151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132856"/>
            <a:ext cx="8424935" cy="4536504"/>
          </a:xfrm>
        </p:spPr>
      </p:pic>
    </p:spTree>
    <p:extLst>
      <p:ext uri="{BB962C8B-B14F-4D97-AF65-F5344CB8AC3E}">
        <p14:creationId xmlns:p14="http://schemas.microsoft.com/office/powerpoint/2010/main" val="3776932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8ADE84A-655B-439F-B684-7705E0AB681F}"/>
              </a:ext>
            </a:extLst>
          </p:cNvPr>
          <p:cNvSpPr>
            <a:spLocks noGrp="1"/>
          </p:cNvSpPr>
          <p:nvPr>
            <p:ph type="title"/>
          </p:nvPr>
        </p:nvSpPr>
        <p:spPr>
          <a:xfrm>
            <a:off x="107504" y="764704"/>
            <a:ext cx="9036496" cy="652934"/>
          </a:xfrm>
        </p:spPr>
        <p:txBody>
          <a:bodyPr>
            <a:normAutofit fontScale="90000"/>
          </a:bodyPr>
          <a:lstStyle/>
          <a:p>
            <a:r>
              <a:rPr lang="ru-RU" dirty="0" smtClean="0"/>
              <a:t>Уран.</a:t>
            </a:r>
            <a:br>
              <a:rPr lang="ru-RU" dirty="0" smtClean="0"/>
            </a:br>
            <a:r>
              <a:rPr lang="ru-RU" sz="2200" dirty="0" smtClean="0"/>
              <a:t>Уран при наблюдении в телескоп выглядит, как бледно-голубой шар -  это ледяной гигант. Движется Уран по своей орбите на боку, он катится подобно колесу. Лед на Уране не такой как у нас. Он похож на вязкую жидкость . И если вы захотите прогуляться по планете, то у вас ничего не получится. Здесь нет твердой оболочки и сделав шаг, вы провалитесь в ледяное море.</a:t>
            </a:r>
            <a:endParaRPr lang="ru-RU" sz="2200" dirty="0"/>
          </a:p>
        </p:txBody>
      </p:sp>
      <p:pic>
        <p:nvPicPr>
          <p:cNvPr id="5" name="Объект 4">
            <a:extLst>
              <a:ext uri="{FF2B5EF4-FFF2-40B4-BE49-F238E27FC236}">
                <a16:creationId xmlns:a16="http://schemas.microsoft.com/office/drawing/2014/main" xmlns="" id="{F707CA76-5DCA-4EDD-B492-E977D0ACF3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348880"/>
            <a:ext cx="8640960" cy="4320480"/>
          </a:xfrm>
        </p:spPr>
      </p:pic>
    </p:spTree>
    <p:extLst>
      <p:ext uri="{BB962C8B-B14F-4D97-AF65-F5344CB8AC3E}">
        <p14:creationId xmlns:p14="http://schemas.microsoft.com/office/powerpoint/2010/main" val="1334384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19256" cy="720080"/>
          </a:xfrm>
        </p:spPr>
        <p:txBody>
          <a:bodyPr>
            <a:noAutofit/>
          </a:bodyPr>
          <a:lstStyle/>
          <a:p>
            <a:r>
              <a:rPr lang="ru-RU" sz="2800" dirty="0" smtClean="0"/>
              <a:t>Космос огромен! Все что окружает Землю называют Космосом или Вселенной. </a:t>
            </a:r>
            <a:endParaRPr lang="ru-RU" sz="2800" dirty="0"/>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83568" y="1340768"/>
            <a:ext cx="7920880" cy="4968552"/>
          </a:xfrm>
        </p:spPr>
      </p:pic>
      <p:sp>
        <p:nvSpPr>
          <p:cNvPr id="3" name="TextBox 2"/>
          <p:cNvSpPr txBox="1"/>
          <p:nvPr/>
        </p:nvSpPr>
        <p:spPr>
          <a:xfrm>
            <a:off x="1547664" y="1628800"/>
            <a:ext cx="6839436" cy="2862322"/>
          </a:xfrm>
          <a:prstGeom prst="rect">
            <a:avLst/>
          </a:prstGeom>
          <a:noFill/>
        </p:spPr>
        <p:txBody>
          <a:bodyPr wrap="none" rtlCol="0">
            <a:spAutoFit/>
          </a:bodyPr>
          <a:lstStyle/>
          <a:p>
            <a:r>
              <a:rPr lang="ru-RU" sz="2000" dirty="0" smtClean="0"/>
              <a:t>Идея космического полета  человека зародилась в древние</a:t>
            </a:r>
          </a:p>
          <a:p>
            <a:r>
              <a:rPr lang="ru-RU" sz="2000" dirty="0"/>
              <a:t>в</a:t>
            </a:r>
            <a:r>
              <a:rPr lang="ru-RU" sz="2000" dirty="0" smtClean="0"/>
              <a:t>ремена. Известно множество легенд и мифов о полете </a:t>
            </a:r>
          </a:p>
          <a:p>
            <a:r>
              <a:rPr lang="ru-RU" sz="2000" dirty="0"/>
              <a:t>ч</a:t>
            </a:r>
            <a:r>
              <a:rPr lang="ru-RU" sz="2000" dirty="0" smtClean="0"/>
              <a:t>еловека подобно птице. Широко известен миф о Дедале </a:t>
            </a:r>
          </a:p>
          <a:p>
            <a:r>
              <a:rPr lang="ru-RU" sz="2000" dirty="0" smtClean="0"/>
              <a:t>и его сыне Икаре, сделавшем себе крылья из орлиных </a:t>
            </a:r>
          </a:p>
          <a:p>
            <a:r>
              <a:rPr lang="ru-RU" sz="2000" dirty="0"/>
              <a:t>п</a:t>
            </a:r>
            <a:r>
              <a:rPr lang="ru-RU" sz="2000" dirty="0" smtClean="0"/>
              <a:t>ерьев и воска. Перед полетом осторожный Дедал советовал</a:t>
            </a:r>
          </a:p>
          <a:p>
            <a:r>
              <a:rPr lang="ru-RU" sz="2000" dirty="0"/>
              <a:t>с</a:t>
            </a:r>
            <a:r>
              <a:rPr lang="ru-RU" sz="2000" dirty="0" smtClean="0"/>
              <a:t>ыну держаться определенной высоты и не подниматься </a:t>
            </a:r>
          </a:p>
          <a:p>
            <a:r>
              <a:rPr lang="ru-RU" sz="2000" dirty="0"/>
              <a:t>б</a:t>
            </a:r>
            <a:r>
              <a:rPr lang="ru-RU" sz="2000" dirty="0" smtClean="0"/>
              <a:t>лизко к солнцу. Но увлеченный полетом и красотой  Икар </a:t>
            </a:r>
          </a:p>
          <a:p>
            <a:r>
              <a:rPr lang="ru-RU" sz="2000" dirty="0"/>
              <a:t>з</a:t>
            </a:r>
            <a:r>
              <a:rPr lang="ru-RU" sz="2000" dirty="0" smtClean="0"/>
              <a:t>абыл об напутствии отца и поднялся слишком высоко.</a:t>
            </a:r>
          </a:p>
          <a:p>
            <a:r>
              <a:rPr lang="ru-RU" sz="2000" dirty="0" smtClean="0"/>
              <a:t>Солнце растопило воск на крыльях , и Икар погиб.</a:t>
            </a:r>
            <a:endParaRPr lang="ru-RU" sz="2000" dirty="0"/>
          </a:p>
        </p:txBody>
      </p:sp>
    </p:spTree>
    <p:extLst>
      <p:ext uri="{BB962C8B-B14F-4D97-AF65-F5344CB8AC3E}">
        <p14:creationId xmlns:p14="http://schemas.microsoft.com/office/powerpoint/2010/main" val="2790026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A9E6556-0188-4264-A26C-5FE2D2C10670}"/>
              </a:ext>
            </a:extLst>
          </p:cNvPr>
          <p:cNvSpPr>
            <a:spLocks noGrp="1"/>
          </p:cNvSpPr>
          <p:nvPr>
            <p:ph type="title"/>
          </p:nvPr>
        </p:nvSpPr>
        <p:spPr>
          <a:xfrm>
            <a:off x="0" y="116632"/>
            <a:ext cx="9036496" cy="1440160"/>
          </a:xfrm>
        </p:spPr>
        <p:txBody>
          <a:bodyPr>
            <a:normAutofit fontScale="90000"/>
          </a:bodyPr>
          <a:lstStyle/>
          <a:p>
            <a:r>
              <a:rPr lang="ru-RU" dirty="0" smtClean="0"/>
              <a:t>Нептун.</a:t>
            </a:r>
            <a:br>
              <a:rPr lang="ru-RU" dirty="0" smtClean="0"/>
            </a:br>
            <a:r>
              <a:rPr lang="ru-RU" sz="2700" dirty="0" smtClean="0"/>
              <a:t>Нептун представляет собой шар из газа и льда. У этой планеты нет поверхности, а потому  на нее невозможно сесть космическому кораблю или ступить ноге человека.</a:t>
            </a:r>
            <a:endParaRPr lang="ru-RU" sz="2700" dirty="0"/>
          </a:p>
        </p:txBody>
      </p:sp>
      <p:pic>
        <p:nvPicPr>
          <p:cNvPr id="5" name="Объект 4">
            <a:extLst>
              <a:ext uri="{FF2B5EF4-FFF2-40B4-BE49-F238E27FC236}">
                <a16:creationId xmlns:a16="http://schemas.microsoft.com/office/drawing/2014/main" xmlns="" id="{770AB31A-09F0-41A9-BBDF-01D54A425E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772816"/>
            <a:ext cx="8640960" cy="4896544"/>
          </a:xfrm>
        </p:spPr>
      </p:pic>
    </p:spTree>
    <p:extLst>
      <p:ext uri="{BB962C8B-B14F-4D97-AF65-F5344CB8AC3E}">
        <p14:creationId xmlns:p14="http://schemas.microsoft.com/office/powerpoint/2010/main" val="4013739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0FDEA91-0DA3-4AC2-9BBD-847D8FD5DDC4}"/>
              </a:ext>
            </a:extLst>
          </p:cNvPr>
          <p:cNvSpPr>
            <a:spLocks noGrp="1"/>
          </p:cNvSpPr>
          <p:nvPr>
            <p:ph type="title"/>
          </p:nvPr>
        </p:nvSpPr>
        <p:spPr/>
        <p:txBody>
          <a:bodyPr>
            <a:normAutofit fontScale="90000"/>
          </a:bodyPr>
          <a:lstStyle/>
          <a:p>
            <a:r>
              <a:rPr lang="ru-RU" dirty="0" smtClean="0"/>
              <a:t>Плутон.</a:t>
            </a:r>
            <a:br>
              <a:rPr lang="ru-RU" dirty="0" smtClean="0"/>
            </a:br>
            <a:r>
              <a:rPr lang="ru-RU" sz="2700" dirty="0" smtClean="0"/>
              <a:t>Плутон считается карликовой планетой. На нем есть газ и лед. На поверхности планеты есть участок похожий на сердце, его можно увидеть в телескоп.</a:t>
            </a:r>
            <a:endParaRPr lang="ru-RU" sz="2700" dirty="0"/>
          </a:p>
        </p:txBody>
      </p:sp>
      <p:pic>
        <p:nvPicPr>
          <p:cNvPr id="5" name="Объект 4">
            <a:extLst>
              <a:ext uri="{FF2B5EF4-FFF2-40B4-BE49-F238E27FC236}">
                <a16:creationId xmlns:a16="http://schemas.microsoft.com/office/drawing/2014/main" xmlns="" id="{4733D69C-590C-4C8D-929B-F2F48D8864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916832"/>
            <a:ext cx="8424936" cy="4752528"/>
          </a:xfrm>
        </p:spPr>
      </p:pic>
    </p:spTree>
    <p:extLst>
      <p:ext uri="{BB962C8B-B14F-4D97-AF65-F5344CB8AC3E}">
        <p14:creationId xmlns:p14="http://schemas.microsoft.com/office/powerpoint/2010/main" val="2848111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296144"/>
          </a:xfrm>
        </p:spPr>
        <p:txBody>
          <a:bodyPr>
            <a:normAutofit fontScale="90000"/>
          </a:bodyPr>
          <a:lstStyle/>
          <a:p>
            <a:r>
              <a:rPr lang="ru-RU" sz="2800" dirty="0" smtClean="0"/>
              <a:t>Небесные тела путешествующие по Вселенной.</a:t>
            </a:r>
            <a:br>
              <a:rPr lang="ru-RU" sz="2800" dirty="0" smtClean="0"/>
            </a:br>
            <a:r>
              <a:rPr lang="ru-RU" sz="2800" dirty="0" smtClean="0"/>
              <a:t>Астероид.</a:t>
            </a:r>
            <a:br>
              <a:rPr lang="ru-RU" sz="2800" dirty="0" smtClean="0"/>
            </a:br>
            <a:r>
              <a:rPr lang="ru-RU" sz="2200" dirty="0" smtClean="0"/>
              <a:t>Астероиды-это небольшие космические тела, неправильной формы, которые как и планеты вращаются вокруг Солнца по своей орбите.  </a:t>
            </a:r>
            <a:br>
              <a:rPr lang="ru-RU" sz="2200" dirty="0" smtClean="0"/>
            </a:br>
            <a:endParaRPr lang="ru-RU" sz="2200" dirty="0"/>
          </a:p>
        </p:txBody>
      </p:sp>
      <p:pic>
        <p:nvPicPr>
          <p:cNvPr id="5122" name="Picture 2" descr="E:\1189acd45ae565c7e7e45f61b93301a1_ce_2121x1131x0x141_cropped_1332x888.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44824"/>
            <a:ext cx="8496944"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998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084982"/>
          </a:xfrm>
        </p:spPr>
        <p:txBody>
          <a:bodyPr>
            <a:normAutofit fontScale="90000"/>
          </a:bodyPr>
          <a:lstStyle/>
          <a:p>
            <a:r>
              <a:rPr lang="ru-RU" sz="4400" dirty="0" smtClean="0"/>
              <a:t> </a:t>
            </a:r>
            <a:br>
              <a:rPr lang="ru-RU" sz="4400" dirty="0" smtClean="0"/>
            </a:br>
            <a:r>
              <a:rPr lang="ru-RU" sz="2400" dirty="0" smtClean="0"/>
              <a:t>Метеорит.</a:t>
            </a:r>
            <a:br>
              <a:rPr lang="ru-RU" sz="2400" dirty="0" smtClean="0"/>
            </a:br>
            <a:r>
              <a:rPr lang="ru-RU" sz="2200" dirty="0" smtClean="0"/>
              <a:t>Метеориты- это небесные тела, которые по размерам меньше чем астероиды. Когда метеорит входит в атмосферу Земли он начинает гореть. Сгорая он падает не причиняя особого вреда Земле. Метеоры-это небесные тела еще более меньшего размера, которые не долетают до Земли, так как сгорают в ее атмосфере.</a:t>
            </a:r>
            <a:r>
              <a:rPr lang="ru-RU" sz="2200" dirty="0"/>
              <a:t/>
            </a:r>
            <a:br>
              <a:rPr lang="ru-RU" sz="2200" dirty="0"/>
            </a:br>
            <a:endParaRPr lang="ru-RU" sz="2200" dirty="0"/>
          </a:p>
        </p:txBody>
      </p:sp>
      <p:pic>
        <p:nvPicPr>
          <p:cNvPr id="4098" name="Picture 2" descr="E:\881e485a98fe9c0db1a883e77bdd5ee1.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2132856"/>
            <a:ext cx="8640960"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476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rmAutofit fontScale="90000"/>
          </a:bodyPr>
          <a:lstStyle/>
          <a:p>
            <a:r>
              <a:rPr lang="ru-RU" sz="4000" dirty="0" smtClean="0"/>
              <a:t>Комета.</a:t>
            </a:r>
            <a:br>
              <a:rPr lang="ru-RU" sz="4000" dirty="0" smtClean="0"/>
            </a:br>
            <a:r>
              <a:rPr lang="ru-RU" sz="2400" dirty="0" smtClean="0"/>
              <a:t>Кометы – путешествующие небесные тела, состоящие изо льда и пыли. Когда ледяное тело кометы вдали от Солнца, хвоста у нее нет. Но как только комета приближается к Солнцу лед нагревается и испаряется, так у кометы появляется хвост.</a:t>
            </a:r>
            <a:r>
              <a:rPr lang="ru-RU" sz="2800" dirty="0" smtClean="0"/>
              <a:t/>
            </a:r>
            <a:br>
              <a:rPr lang="ru-RU" sz="2800" dirty="0" smtClean="0"/>
            </a:br>
            <a:endParaRPr lang="ru-RU" sz="2800" dirty="0"/>
          </a:p>
        </p:txBody>
      </p:sp>
      <p:pic>
        <p:nvPicPr>
          <p:cNvPr id="3074" name="Picture 2" descr="E:\_8VBy4Y3pa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276872"/>
            <a:ext cx="8496943"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181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19256" cy="1584176"/>
          </a:xfrm>
        </p:spPr>
        <p:txBody>
          <a:bodyPr>
            <a:noAutofit/>
          </a:bodyPr>
          <a:lstStyle/>
          <a:p>
            <a:r>
              <a:rPr lang="ru-RU" sz="2000" dirty="0"/>
              <a:t/>
            </a:r>
            <a:br>
              <a:rPr lang="ru-RU" sz="2000" dirty="0"/>
            </a:br>
            <a:r>
              <a:rPr lang="ru-RU" sz="2000" dirty="0"/>
              <a:t/>
            </a:r>
            <a:br>
              <a:rPr lang="ru-RU" sz="2000" dirty="0"/>
            </a:br>
            <a:r>
              <a:rPr lang="ru-RU" sz="2000" dirty="0"/>
              <a:t/>
            </a:r>
            <a:br>
              <a:rPr lang="ru-RU" sz="2000" dirty="0"/>
            </a:br>
            <a:r>
              <a:rPr lang="ru-RU" sz="2000" b="1" dirty="0"/>
              <a:t>Кто такие астрономы?</a:t>
            </a:r>
            <a:r>
              <a:rPr lang="ru-RU" sz="2000" dirty="0"/>
              <a:t/>
            </a:r>
            <a:br>
              <a:rPr lang="ru-RU" sz="2000" dirty="0"/>
            </a:br>
            <a:r>
              <a:rPr lang="ru-RU" sz="2000" dirty="0"/>
              <a:t>Астрономы — это ученые, которые наблюдают за звездами и изучают их. В древние времена астрономы изучали звезды, не имея специальных приборов. Они просто наблюдали за небом с земли. В средние века изобрели подзорную трубу и телескоп. </a:t>
            </a:r>
            <a:br>
              <a:rPr lang="ru-RU" sz="2000" dirty="0"/>
            </a:br>
            <a:r>
              <a:rPr lang="ru-RU" sz="2000" dirty="0"/>
              <a:t> </a:t>
            </a:r>
            <a:br>
              <a:rPr lang="ru-RU" sz="2000" dirty="0"/>
            </a:br>
            <a:r>
              <a:rPr lang="ru-RU" sz="2000" dirty="0"/>
              <a:t/>
            </a:r>
            <a:br>
              <a:rPr lang="ru-RU" sz="2000" dirty="0"/>
            </a:br>
            <a:r>
              <a:rPr lang="ru-RU" sz="2000" dirty="0"/>
              <a:t> </a:t>
            </a:r>
            <a:br>
              <a:rPr lang="ru-RU" sz="2000" dirty="0"/>
            </a:br>
            <a:endParaRPr lang="ru-RU"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323528" y="2060848"/>
            <a:ext cx="8424936" cy="4608512"/>
          </a:xfrm>
        </p:spPr>
      </p:pic>
    </p:spTree>
    <p:extLst>
      <p:ext uri="{BB962C8B-B14F-4D97-AF65-F5344CB8AC3E}">
        <p14:creationId xmlns:p14="http://schemas.microsoft.com/office/powerpoint/2010/main" val="3616134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19256" cy="1152128"/>
          </a:xfrm>
        </p:spPr>
        <p:txBody>
          <a:bodyPr>
            <a:normAutofit fontScale="90000"/>
          </a:bodyPr>
          <a:lstStyle/>
          <a:p>
            <a:r>
              <a:rPr lang="ru-RU" sz="2000" dirty="0"/>
              <a:t/>
            </a:r>
            <a:br>
              <a:rPr lang="ru-RU" sz="2000" dirty="0"/>
            </a:br>
            <a:r>
              <a:rPr lang="ru-RU" sz="2000" dirty="0"/>
              <a:t/>
            </a:r>
            <a:br>
              <a:rPr lang="ru-RU" sz="2000" dirty="0"/>
            </a:br>
            <a:r>
              <a:rPr lang="ru-RU" sz="2000" dirty="0"/>
              <a:t/>
            </a:r>
            <a:br>
              <a:rPr lang="ru-RU" sz="2000" dirty="0"/>
            </a:br>
            <a:r>
              <a:rPr lang="ru-RU" sz="2700" dirty="0"/>
              <a:t>В настоящее время у </a:t>
            </a:r>
            <a:r>
              <a:rPr lang="ru-RU" sz="2700" dirty="0" smtClean="0"/>
              <a:t>астрономы работают в </a:t>
            </a:r>
            <a:r>
              <a:rPr lang="ru-RU" sz="2700" dirty="0"/>
              <a:t>о</a:t>
            </a:r>
            <a:r>
              <a:rPr lang="ru-RU" sz="2700" dirty="0" smtClean="0"/>
              <a:t>бсерваториях. У них </a:t>
            </a:r>
            <a:r>
              <a:rPr lang="ru-RU" sz="2700" dirty="0"/>
              <a:t>есть самые лучшие телескопы с многократным увеличением звёзд и планет.</a:t>
            </a:r>
            <a:br>
              <a:rPr lang="ru-RU" sz="2700" dirty="0"/>
            </a:br>
            <a:r>
              <a:rPr lang="ru-RU" sz="1800" dirty="0"/>
              <a:t> </a:t>
            </a:r>
            <a:br>
              <a:rPr lang="ru-RU" sz="1800" dirty="0"/>
            </a:br>
            <a:endParaRPr lang="ru-RU" sz="1800"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539552" y="1628800"/>
            <a:ext cx="7848872" cy="5040560"/>
          </a:xfrm>
        </p:spPr>
      </p:pic>
    </p:spTree>
    <p:extLst>
      <p:ext uri="{BB962C8B-B14F-4D97-AF65-F5344CB8AC3E}">
        <p14:creationId xmlns:p14="http://schemas.microsoft.com/office/powerpoint/2010/main" val="1548430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19256" cy="1224136"/>
          </a:xfrm>
        </p:spPr>
        <p:txBody>
          <a:bodyPr>
            <a:normAutofit fontScale="90000"/>
          </a:bodyPr>
          <a:lstStyle/>
          <a:p>
            <a:r>
              <a:rPr lang="ru-RU" sz="2000" dirty="0"/>
              <a:t/>
            </a:r>
            <a:br>
              <a:rPr lang="ru-RU" sz="2000" dirty="0"/>
            </a:br>
            <a:r>
              <a:rPr lang="ru-RU" sz="2700" dirty="0"/>
              <a:t>А сейчас в космос запускаются искусственные спутники и космические станции, которые исследуют звезды и планеты. На фотографии мы видим первый спутник Земли.</a:t>
            </a:r>
            <a:br>
              <a:rPr lang="ru-RU" sz="2700" dirty="0"/>
            </a:br>
            <a:endParaRPr lang="ru-RU" sz="2700" dirty="0"/>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11560" y="1700808"/>
            <a:ext cx="7920880" cy="4824536"/>
          </a:xfrm>
        </p:spPr>
      </p:pic>
    </p:spTree>
    <p:extLst>
      <p:ext uri="{BB962C8B-B14F-4D97-AF65-F5344CB8AC3E}">
        <p14:creationId xmlns:p14="http://schemas.microsoft.com/office/powerpoint/2010/main" val="2230041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19256" cy="864096"/>
          </a:xfrm>
        </p:spPr>
        <p:txBody>
          <a:bodyPr>
            <a:normAutofit fontScale="90000"/>
          </a:bodyPr>
          <a:lstStyle/>
          <a:p>
            <a:r>
              <a:rPr lang="ru-RU" sz="2000" dirty="0"/>
              <a:t/>
            </a:r>
            <a:br>
              <a:rPr lang="ru-RU" sz="2000" dirty="0"/>
            </a:br>
            <a:r>
              <a:rPr lang="ru-RU" sz="2700" dirty="0"/>
              <a:t>А это космическая станция, которая вращается вокруг Земли. На ней живут и работают космонавты.</a:t>
            </a:r>
          </a:p>
        </p:txBody>
      </p:sp>
      <p:pic>
        <p:nvPicPr>
          <p:cNvPr id="5" name="Объект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95536" y="1628800"/>
            <a:ext cx="8280920" cy="4824536"/>
          </a:xfrm>
        </p:spPr>
      </p:pic>
    </p:spTree>
    <p:extLst>
      <p:ext uri="{BB962C8B-B14F-4D97-AF65-F5344CB8AC3E}">
        <p14:creationId xmlns:p14="http://schemas.microsoft.com/office/powerpoint/2010/main" val="288805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19256" cy="864096"/>
          </a:xfrm>
        </p:spPr>
        <p:txBody>
          <a:bodyPr>
            <a:normAutofit/>
          </a:bodyPr>
          <a:lstStyle/>
          <a:p>
            <a:r>
              <a:rPr lang="ru-RU" sz="2000" dirty="0"/>
              <a:t/>
            </a:r>
            <a:br>
              <a:rPr lang="ru-RU" sz="2000" dirty="0"/>
            </a:br>
            <a:endParaRPr lang="ru-RU" sz="1800" dirty="0"/>
          </a:p>
        </p:txBody>
      </p:sp>
      <p:pic>
        <p:nvPicPr>
          <p:cNvPr id="7" name="Объект 6">
            <a:extLst>
              <a:ext uri="{FF2B5EF4-FFF2-40B4-BE49-F238E27FC236}">
                <a16:creationId xmlns:a16="http://schemas.microsoft.com/office/drawing/2014/main" xmlns="" id="{D39222B3-F11A-4F6D-AEDF-A2BA191CFF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959" y="2712408"/>
            <a:ext cx="2016223" cy="3848939"/>
          </a:xfrm>
        </p:spPr>
      </p:pic>
      <p:sp>
        <p:nvSpPr>
          <p:cNvPr id="8" name="Прямоугольник 7"/>
          <p:cNvSpPr/>
          <p:nvPr/>
        </p:nvSpPr>
        <p:spPr>
          <a:xfrm>
            <a:off x="107504" y="188640"/>
            <a:ext cx="8856984" cy="2523768"/>
          </a:xfrm>
          <a:prstGeom prst="rect">
            <a:avLst/>
          </a:prstGeom>
        </p:spPr>
        <p:txBody>
          <a:bodyPr wrap="square">
            <a:spAutoFit/>
          </a:bodyPr>
          <a:lstStyle/>
          <a:p>
            <a:r>
              <a:rPr lang="ru-RU" dirty="0"/>
              <a:t>  </a:t>
            </a:r>
          </a:p>
          <a:p>
            <a:r>
              <a:rPr lang="ru-RU" sz="2000" dirty="0"/>
              <a:t>      Чтобы отправить в космос человека, ученым нужно было узнать, с чем он может там столкнуться. Они приняли решение отправить в космос животных. Изначально в космос отправляли крыс, кошек, обезьян и собак. Первой собакой-космонавтом была Лайка. Она на специальной ракете была отправлена в космос 3 ноября 1957 года. Позже в космос летали и другие собаки, такие, как Белка и Стрелка, которые удачно вернулись на Землю. Так ученые сделали вывод, что в невесомости живые существа тоже могут жить.</a:t>
            </a:r>
          </a:p>
        </p:txBody>
      </p:sp>
      <p:pic>
        <p:nvPicPr>
          <p:cNvPr id="10" name="Рисунок 9">
            <a:extLst>
              <a:ext uri="{FF2B5EF4-FFF2-40B4-BE49-F238E27FC236}">
                <a16:creationId xmlns:a16="http://schemas.microsoft.com/office/drawing/2014/main" xmlns="" id="{5C5D9FEC-563D-4C27-8B93-AA15D735B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2712408"/>
            <a:ext cx="2808312" cy="3856710"/>
          </a:xfrm>
          <a:prstGeom prst="rect">
            <a:avLst/>
          </a:prstGeom>
        </p:spPr>
      </p:pic>
      <p:pic>
        <p:nvPicPr>
          <p:cNvPr id="12" name="Рисунок 11">
            <a:extLst>
              <a:ext uri="{FF2B5EF4-FFF2-40B4-BE49-F238E27FC236}">
                <a16:creationId xmlns:a16="http://schemas.microsoft.com/office/drawing/2014/main" xmlns="" id="{7ECCB0A7-6845-4182-9011-7D85D91A5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3863" y="2712408"/>
            <a:ext cx="3700625" cy="3856710"/>
          </a:xfrm>
          <a:prstGeom prst="rect">
            <a:avLst/>
          </a:prstGeom>
        </p:spPr>
      </p:pic>
    </p:spTree>
    <p:extLst>
      <p:ext uri="{BB962C8B-B14F-4D97-AF65-F5344CB8AC3E}">
        <p14:creationId xmlns:p14="http://schemas.microsoft.com/office/powerpoint/2010/main" val="3877506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3E94B47-655D-497F-8A06-470476D5C372}"/>
              </a:ext>
            </a:extLst>
          </p:cNvPr>
          <p:cNvSpPr>
            <a:spLocks noGrp="1"/>
          </p:cNvSpPr>
          <p:nvPr>
            <p:ph type="title"/>
          </p:nvPr>
        </p:nvSpPr>
        <p:spPr/>
        <p:txBody>
          <a:bodyPr>
            <a:normAutofit/>
          </a:bodyPr>
          <a:lstStyle/>
          <a:p>
            <a:r>
              <a:rPr lang="ru-RU" sz="2800" dirty="0" smtClean="0"/>
              <a:t>Основоположники  космонавтики. </a:t>
            </a:r>
            <a:r>
              <a:rPr lang="ru-RU" dirty="0" smtClean="0"/>
              <a:t>Константин </a:t>
            </a:r>
            <a:r>
              <a:rPr lang="ru-RU" dirty="0"/>
              <a:t>Циолковский</a:t>
            </a:r>
          </a:p>
        </p:txBody>
      </p:sp>
      <p:sp>
        <p:nvSpPr>
          <p:cNvPr id="3" name="Объект 2">
            <a:extLst>
              <a:ext uri="{FF2B5EF4-FFF2-40B4-BE49-F238E27FC236}">
                <a16:creationId xmlns:a16="http://schemas.microsoft.com/office/drawing/2014/main" xmlns="" id="{D6412935-BD88-4CB8-B9BE-BD5F7AFF8020}"/>
              </a:ext>
            </a:extLst>
          </p:cNvPr>
          <p:cNvSpPr>
            <a:spLocks noGrp="1"/>
          </p:cNvSpPr>
          <p:nvPr>
            <p:ph idx="1"/>
          </p:nvPr>
        </p:nvSpPr>
        <p:spPr>
          <a:xfrm>
            <a:off x="755576" y="1312168"/>
            <a:ext cx="7704856" cy="748680"/>
          </a:xfrm>
        </p:spPr>
        <p:txBody>
          <a:bodyPr>
            <a:normAutofit fontScale="85000" lnSpcReduction="20000"/>
          </a:bodyPr>
          <a:lstStyle/>
          <a:p>
            <a:pPr marL="0" indent="0">
              <a:buNone/>
            </a:pPr>
            <a:r>
              <a:rPr lang="ru-RU" dirty="0"/>
              <a:t>Был основателем теории о космосе и создателем двигателя для космических </a:t>
            </a:r>
            <a:r>
              <a:rPr lang="ru-RU" dirty="0" smtClean="0"/>
              <a:t>ракет.</a:t>
            </a:r>
            <a:endParaRPr lang="ru-RU" dirty="0"/>
          </a:p>
        </p:txBody>
      </p:sp>
      <p:pic>
        <p:nvPicPr>
          <p:cNvPr id="5" name="Рисунок 4">
            <a:extLst>
              <a:ext uri="{FF2B5EF4-FFF2-40B4-BE49-F238E27FC236}">
                <a16:creationId xmlns:a16="http://schemas.microsoft.com/office/drawing/2014/main" xmlns="" id="{C702A208-F050-48B1-AD5D-698C8C541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272" y="2060848"/>
            <a:ext cx="3381456" cy="4641048"/>
          </a:xfrm>
          <a:prstGeom prst="rect">
            <a:avLst/>
          </a:prstGeom>
        </p:spPr>
      </p:pic>
    </p:spTree>
    <p:extLst>
      <p:ext uri="{BB962C8B-B14F-4D97-AF65-F5344CB8AC3E}">
        <p14:creationId xmlns:p14="http://schemas.microsoft.com/office/powerpoint/2010/main" val="896209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1800200"/>
          </a:xfrm>
        </p:spPr>
        <p:txBody>
          <a:bodyPr>
            <a:normAutofit fontScale="90000"/>
          </a:bodyPr>
          <a:lstStyle/>
          <a:p>
            <a:r>
              <a:rPr lang="ru-RU" sz="1800" b="1" dirty="0"/>
              <a:t/>
            </a:r>
            <a:br>
              <a:rPr lang="ru-RU" sz="1800" b="1" dirty="0"/>
            </a:br>
            <a:r>
              <a:rPr lang="ru-RU" sz="1800" b="1" dirty="0"/>
              <a:t/>
            </a:r>
            <a:br>
              <a:rPr lang="ru-RU" sz="1800" b="1" dirty="0"/>
            </a:br>
            <a:r>
              <a:rPr lang="ru-RU" sz="1800" b="1" dirty="0"/>
              <a:t/>
            </a:r>
            <a:br>
              <a:rPr lang="ru-RU" sz="1800" b="1" dirty="0"/>
            </a:br>
            <a:r>
              <a:rPr lang="ru-RU" sz="2000" b="1" dirty="0"/>
              <a:t>12 апреля — День космонавтики</a:t>
            </a:r>
            <a:r>
              <a:rPr lang="ru-RU" sz="2000" dirty="0"/>
              <a:t/>
            </a:r>
            <a:br>
              <a:rPr lang="ru-RU" sz="2000" dirty="0"/>
            </a:br>
            <a:r>
              <a:rPr lang="ru-RU" sz="2000" dirty="0"/>
              <a:t>День космонавтики отмечается в России 12 апреля. Эта дата, установлена в ознаменование первого полёта человека в космос.</a:t>
            </a:r>
            <a:br>
              <a:rPr lang="ru-RU" sz="2000" dirty="0"/>
            </a:br>
            <a:r>
              <a:rPr lang="ru-RU" sz="2000" dirty="0"/>
              <a:t>12 апреля 1961 года советский космонавт Юрий Алексеевич Гагарин на космическом корабле «Восток-1», стартовав с космодрома «Байконур», впервые в мире совершил орбитальный облёт планеты Земля. Полёт продлился 1 час и 48 минут</a:t>
            </a:r>
            <a:r>
              <a:rPr lang="ru-RU" sz="1800" dirty="0"/>
              <a:t>.</a:t>
            </a:r>
            <a:br>
              <a:rPr lang="ru-RU" sz="1800" dirty="0"/>
            </a:br>
            <a:r>
              <a:rPr lang="ru-RU" sz="1800" dirty="0"/>
              <a:t> </a:t>
            </a:r>
            <a:br>
              <a:rPr lang="ru-RU" sz="1800" dirty="0"/>
            </a:br>
            <a:r>
              <a:rPr lang="ru-RU" sz="1800" dirty="0"/>
              <a:t> </a:t>
            </a:r>
            <a:br>
              <a:rPr lang="ru-RU" sz="1800" dirty="0"/>
            </a:br>
            <a:endParaRPr lang="ru-RU" sz="1800" dirty="0"/>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23528" y="2204864"/>
            <a:ext cx="8496944" cy="4392488"/>
          </a:xfrm>
        </p:spPr>
      </p:pic>
    </p:spTree>
    <p:extLst>
      <p:ext uri="{BB962C8B-B14F-4D97-AF65-F5344CB8AC3E}">
        <p14:creationId xmlns:p14="http://schemas.microsoft.com/office/powerpoint/2010/main" val="3783549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496944" cy="1080120"/>
          </a:xfrm>
        </p:spPr>
        <p:txBody>
          <a:bodyPr>
            <a:normAutofit fontScale="90000"/>
          </a:bodyPr>
          <a:lstStyle/>
          <a:p>
            <a:r>
              <a:rPr lang="ru-RU" sz="1800" dirty="0"/>
              <a:t/>
            </a:r>
            <a:br>
              <a:rPr lang="ru-RU" sz="1800" dirty="0"/>
            </a:br>
            <a:r>
              <a:rPr lang="ru-RU" sz="3600" dirty="0"/>
              <a:t>Юрий Алексеевич Гагарин – первый космонавт Земли </a:t>
            </a:r>
            <a:br>
              <a:rPr lang="ru-RU" sz="3600" dirty="0"/>
            </a:br>
            <a:endParaRPr lang="ru-RU" sz="3600" dirty="0"/>
          </a:p>
        </p:txBody>
      </p:sp>
      <p:pic>
        <p:nvPicPr>
          <p:cNvPr id="5" name="Объект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95536" y="1340768"/>
            <a:ext cx="8280920" cy="5256584"/>
          </a:xfrm>
        </p:spPr>
      </p:pic>
    </p:spTree>
    <p:extLst>
      <p:ext uri="{BB962C8B-B14F-4D97-AF65-F5344CB8AC3E}">
        <p14:creationId xmlns:p14="http://schemas.microsoft.com/office/powerpoint/2010/main" val="3387327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496944" cy="2232248"/>
          </a:xfrm>
        </p:spPr>
        <p:txBody>
          <a:bodyPr>
            <a:normAutofit fontScale="90000"/>
          </a:bodyPr>
          <a:lstStyle/>
          <a:p>
            <a:r>
              <a:rPr lang="ru-RU" sz="1800" dirty="0"/>
              <a:t/>
            </a:r>
            <a:br>
              <a:rPr lang="ru-RU" sz="1800" dirty="0"/>
            </a:br>
            <a:r>
              <a:rPr lang="ru-RU" sz="1800" dirty="0"/>
              <a:t> </a:t>
            </a:r>
            <a:br>
              <a:rPr lang="ru-RU" sz="1800" dirty="0"/>
            </a:br>
            <a:r>
              <a:rPr lang="ru-RU" sz="2000" dirty="0"/>
              <a:t>Космонавт - это сложная профессия. Во время старта ракеты и ее приземления тело космонавта испытывает большие перегрузки. Также не просто человеку находится на борту ракеты и в состоянии невесомости, когда ракета (космический корабль) вращается вокруг земли. В этом состоянии все плавает: и предметы, которые находятся на борту, и люди. Кроме того, космонавт должен знать все приборы, ведь они устанавливаются для управления кораблем и научных исследований.</a:t>
            </a:r>
            <a:br>
              <a:rPr lang="ru-RU" sz="2000" dirty="0"/>
            </a:br>
            <a:r>
              <a:rPr lang="ru-RU" sz="2000" dirty="0"/>
              <a:t>То есть, космонавт — это человек, который испытывает космическую технику и работает на ней в космосе.</a:t>
            </a:r>
            <a:r>
              <a:rPr lang="ru-RU" sz="1800" dirty="0"/>
              <a:t/>
            </a:r>
            <a:br>
              <a:rPr lang="ru-RU" sz="1800" dirty="0"/>
            </a:br>
            <a:endParaRPr lang="ru-RU" sz="1800" dirty="0"/>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27584" y="2780928"/>
            <a:ext cx="7416824" cy="3816424"/>
          </a:xfrm>
        </p:spPr>
      </p:pic>
    </p:spTree>
    <p:extLst>
      <p:ext uri="{BB962C8B-B14F-4D97-AF65-F5344CB8AC3E}">
        <p14:creationId xmlns:p14="http://schemas.microsoft.com/office/powerpoint/2010/main" val="2890140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922114"/>
          </a:xfrm>
        </p:spPr>
        <p:txBody>
          <a:bodyPr>
            <a:normAutofit fontScale="90000"/>
          </a:bodyPr>
          <a:lstStyle/>
          <a:p>
            <a:r>
              <a:rPr lang="ru-RU" sz="1600" dirty="0"/>
              <a:t/>
            </a:r>
            <a:br>
              <a:rPr lang="ru-RU" sz="1600" dirty="0"/>
            </a:br>
            <a:r>
              <a:rPr lang="ru-RU" sz="1600" dirty="0"/>
              <a:t/>
            </a:r>
            <a:br>
              <a:rPr lang="ru-RU" sz="1600" dirty="0"/>
            </a:br>
            <a:r>
              <a:rPr lang="ru-RU" sz="1600" dirty="0"/>
              <a:t/>
            </a:r>
            <a:br>
              <a:rPr lang="ru-RU" sz="1600" dirty="0"/>
            </a:br>
            <a:r>
              <a:rPr lang="ru-RU" sz="2700" dirty="0"/>
              <a:t>Космос – это множество загадок, которые ещё предстоит разгадать человеку. Возможно именно вы, ребята, когда станете большими, сможете это сделать!</a:t>
            </a:r>
            <a:br>
              <a:rPr lang="ru-RU" sz="2700" dirty="0"/>
            </a:br>
            <a:endParaRPr lang="ru-RU" sz="2700" dirty="0"/>
          </a:p>
        </p:txBody>
      </p:sp>
      <p:pic>
        <p:nvPicPr>
          <p:cNvPr id="5" name="Объект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39552" y="1772816"/>
            <a:ext cx="7920880" cy="4608512"/>
          </a:xfrm>
        </p:spPr>
      </p:pic>
    </p:spTree>
    <p:extLst>
      <p:ext uri="{BB962C8B-B14F-4D97-AF65-F5344CB8AC3E}">
        <p14:creationId xmlns:p14="http://schemas.microsoft.com/office/powerpoint/2010/main" val="28712404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708920"/>
            <a:ext cx="8640960" cy="1107996"/>
          </a:xfrm>
          <a:prstGeom prst="rect">
            <a:avLst/>
          </a:prstGeom>
          <a:noFill/>
        </p:spPr>
        <p:txBody>
          <a:bodyPr wrap="square" rtlCol="0">
            <a:spAutoFit/>
          </a:bodyPr>
          <a:lstStyle/>
          <a:p>
            <a:pPr algn="ctr"/>
            <a:r>
              <a:rPr lang="ru-RU" sz="6600" dirty="0"/>
              <a:t>Спасибо за внимание!</a:t>
            </a:r>
          </a:p>
        </p:txBody>
      </p:sp>
    </p:spTree>
    <p:extLst>
      <p:ext uri="{BB962C8B-B14F-4D97-AF65-F5344CB8AC3E}">
        <p14:creationId xmlns:p14="http://schemas.microsoft.com/office/powerpoint/2010/main" val="1008951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95F90C1-5296-4907-92BE-3D461457FD00}"/>
              </a:ext>
            </a:extLst>
          </p:cNvPr>
          <p:cNvSpPr>
            <a:spLocks noGrp="1"/>
          </p:cNvSpPr>
          <p:nvPr>
            <p:ph type="title"/>
          </p:nvPr>
        </p:nvSpPr>
        <p:spPr/>
        <p:txBody>
          <a:bodyPr/>
          <a:lstStyle/>
          <a:p>
            <a:r>
              <a:rPr lang="ru-RU" dirty="0"/>
              <a:t>Сергей Павлович Королёв</a:t>
            </a:r>
          </a:p>
        </p:txBody>
      </p:sp>
      <p:sp>
        <p:nvSpPr>
          <p:cNvPr id="3" name="Объект 2">
            <a:extLst>
              <a:ext uri="{FF2B5EF4-FFF2-40B4-BE49-F238E27FC236}">
                <a16:creationId xmlns:a16="http://schemas.microsoft.com/office/drawing/2014/main" xmlns="" id="{596E50EA-B0B8-4052-867E-3BE7B7CDD4C3}"/>
              </a:ext>
            </a:extLst>
          </p:cNvPr>
          <p:cNvSpPr>
            <a:spLocks noGrp="1"/>
          </p:cNvSpPr>
          <p:nvPr>
            <p:ph idx="1"/>
          </p:nvPr>
        </p:nvSpPr>
        <p:spPr>
          <a:xfrm>
            <a:off x="457200" y="1268760"/>
            <a:ext cx="8229600" cy="1474441"/>
          </a:xfrm>
        </p:spPr>
        <p:txBody>
          <a:bodyPr>
            <a:normAutofit fontScale="77500" lnSpcReduction="20000"/>
          </a:bodyPr>
          <a:lstStyle/>
          <a:p>
            <a:pPr marL="0" indent="0">
              <a:buNone/>
            </a:pPr>
            <a:r>
              <a:rPr lang="ru-RU" dirty="0"/>
              <a:t>Сергей Королёв является создателем ракетно-космической техники. Испытывал реакцию животных на нахождение в открытом космосе. В 1961 году под началом Королева был запущен космический корабль «Восток-1» с космонавтом Юрием Гагариным.</a:t>
            </a:r>
          </a:p>
        </p:txBody>
      </p:sp>
      <p:pic>
        <p:nvPicPr>
          <p:cNvPr id="5" name="Рисунок 4">
            <a:extLst>
              <a:ext uri="{FF2B5EF4-FFF2-40B4-BE49-F238E27FC236}">
                <a16:creationId xmlns:a16="http://schemas.microsoft.com/office/drawing/2014/main" xmlns="" id="{24E35986-0E51-41BF-B9D3-876152B36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636912"/>
            <a:ext cx="3053498" cy="4106955"/>
          </a:xfrm>
          <a:prstGeom prst="rect">
            <a:avLst/>
          </a:prstGeom>
        </p:spPr>
      </p:pic>
    </p:spTree>
    <p:extLst>
      <p:ext uri="{BB962C8B-B14F-4D97-AF65-F5344CB8AC3E}">
        <p14:creationId xmlns:p14="http://schemas.microsoft.com/office/powerpoint/2010/main" val="2071704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19256" cy="1440160"/>
          </a:xfrm>
        </p:spPr>
        <p:txBody>
          <a:bodyPr>
            <a:noAutofit/>
          </a:bodyPr>
          <a:lstStyle/>
          <a:p>
            <a:r>
              <a:rPr lang="ru-RU" sz="2400" dirty="0"/>
              <a:t/>
            </a:r>
            <a:br>
              <a:rPr lang="ru-RU" sz="2400" dirty="0"/>
            </a:br>
            <a:r>
              <a:rPr lang="ru-RU" sz="2400" dirty="0"/>
              <a:t>Даже если полететь на ракете, невозможно добраться </a:t>
            </a:r>
            <a:r>
              <a:rPr lang="ru-RU" sz="2400" dirty="0" smtClean="0"/>
              <a:t>до края Вселенной. </a:t>
            </a:r>
            <a:r>
              <a:rPr lang="ru-RU" sz="2400" dirty="0"/>
              <a:t>В космосе, кроме нашей планеты есть </a:t>
            </a:r>
            <a:r>
              <a:rPr lang="ru-RU" sz="2400" dirty="0" smtClean="0"/>
              <a:t>другие планеты, </a:t>
            </a:r>
            <a:r>
              <a:rPr lang="ru-RU" sz="2400" dirty="0"/>
              <a:t>а также – звезды. </a:t>
            </a:r>
          </a:p>
        </p:txBody>
      </p:sp>
      <p:pic>
        <p:nvPicPr>
          <p:cNvPr id="7" name="Объект 6"/>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9512" y="2132856"/>
            <a:ext cx="8712968" cy="4320480"/>
          </a:xfrm>
        </p:spPr>
      </p:pic>
    </p:spTree>
    <p:extLst>
      <p:ext uri="{BB962C8B-B14F-4D97-AF65-F5344CB8AC3E}">
        <p14:creationId xmlns:p14="http://schemas.microsoft.com/office/powerpoint/2010/main" val="1748559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19256" cy="1872208"/>
          </a:xfrm>
        </p:spPr>
        <p:txBody>
          <a:bodyPr>
            <a:normAutofit fontScale="90000"/>
          </a:bodyPr>
          <a:lstStyle/>
          <a:p>
            <a:r>
              <a:rPr lang="ru-RU" sz="2000" dirty="0"/>
              <a:t/>
            </a:r>
            <a:br>
              <a:rPr lang="ru-RU" sz="2000" dirty="0"/>
            </a:br>
            <a:r>
              <a:rPr lang="ru-RU" sz="2200" dirty="0">
                <a:effectLst>
                  <a:outerShdw blurRad="38100" dist="38100" dir="2700000" algn="tl">
                    <a:srgbClr val="000000">
                      <a:alpha val="43137"/>
                    </a:srgbClr>
                  </a:outerShdw>
                </a:effectLst>
              </a:rPr>
              <a:t>Посмотрите вечером на </a:t>
            </a:r>
            <a:r>
              <a:rPr lang="ru-RU" sz="2200" dirty="0" smtClean="0">
                <a:effectLst>
                  <a:outerShdw blurRad="38100" dist="38100" dir="2700000" algn="tl">
                    <a:srgbClr val="000000">
                      <a:alpha val="43137"/>
                    </a:srgbClr>
                  </a:outerShdw>
                </a:effectLst>
              </a:rPr>
              <a:t>небо и вы увидите </a:t>
            </a:r>
            <a:r>
              <a:rPr lang="ru-RU" sz="2200" dirty="0">
                <a:effectLst>
                  <a:outerShdw blurRad="38100" dist="38100" dir="2700000" algn="tl">
                    <a:srgbClr val="000000">
                      <a:alpha val="43137"/>
                    </a:srgbClr>
                  </a:outerShdw>
                </a:effectLst>
              </a:rPr>
              <a:t>сколько на нем </a:t>
            </a:r>
            <a:r>
              <a:rPr lang="ru-RU" sz="2200" dirty="0" smtClean="0">
                <a:effectLst>
                  <a:outerShdw blurRad="38100" dist="38100" dir="2700000" algn="tl">
                    <a:srgbClr val="000000">
                      <a:alpha val="43137"/>
                    </a:srgbClr>
                  </a:outerShdw>
                </a:effectLst>
              </a:rPr>
              <a:t>звездочек. </a:t>
            </a:r>
            <a:r>
              <a:rPr lang="ru-RU" sz="2200" dirty="0">
                <a:effectLst>
                  <a:outerShdw blurRad="38100" dist="38100" dir="2700000" algn="tl">
                    <a:srgbClr val="000000">
                      <a:alpha val="43137"/>
                    </a:srgbClr>
                  </a:outerShdw>
                </a:effectLst>
              </a:rPr>
              <a:t>Они нам кажутся маленькими, а на самом </a:t>
            </a:r>
            <a:r>
              <a:rPr lang="ru-RU" sz="2200" dirty="0" smtClean="0">
                <a:effectLst>
                  <a:outerShdw blurRad="38100" dist="38100" dir="2700000" algn="tl">
                    <a:srgbClr val="000000">
                      <a:alpha val="43137"/>
                    </a:srgbClr>
                  </a:outerShdw>
                </a:effectLst>
              </a:rPr>
              <a:t>деле это огромные </a:t>
            </a:r>
            <a:r>
              <a:rPr lang="ru-RU" sz="2200" dirty="0">
                <a:effectLst>
                  <a:outerShdw blurRad="38100" dist="38100" dir="2700000" algn="tl">
                    <a:srgbClr val="000000">
                      <a:alpha val="43137"/>
                    </a:srgbClr>
                  </a:outerShdw>
                </a:effectLst>
              </a:rPr>
              <a:t>раскаленные шары. </a:t>
            </a:r>
            <a:r>
              <a:rPr lang="ru-RU" sz="2200" dirty="0" smtClean="0">
                <a:effectLst>
                  <a:outerShdw blurRad="38100" dist="38100" dir="2700000" algn="tl">
                    <a:srgbClr val="000000">
                      <a:alpha val="43137"/>
                    </a:srgbClr>
                  </a:outerShdw>
                </a:effectLst>
              </a:rPr>
              <a:t> В древности люди считали, </a:t>
            </a:r>
            <a:br>
              <a:rPr lang="ru-RU" sz="2200" dirty="0" smtClean="0">
                <a:effectLst>
                  <a:outerShdw blurRad="38100" dist="38100" dir="2700000" algn="tl">
                    <a:srgbClr val="000000">
                      <a:alpha val="43137"/>
                    </a:srgbClr>
                  </a:outerShdw>
                </a:effectLst>
              </a:rPr>
            </a:br>
            <a:r>
              <a:rPr lang="ru-RU" sz="2200" dirty="0" smtClean="0">
                <a:effectLst>
                  <a:outerShdw blurRad="38100" dist="38100" dir="2700000" algn="tl">
                    <a:srgbClr val="000000">
                      <a:alpha val="43137"/>
                    </a:srgbClr>
                  </a:outerShdw>
                </a:effectLst>
              </a:rPr>
              <a:t>что это горят фонарики, закрепленные на хрустальном небесном своде.</a:t>
            </a:r>
            <a:endParaRPr lang="ru-RU" sz="2200" dirty="0">
              <a:effectLst>
                <a:outerShdw blurRad="38100" dist="38100" dir="2700000" algn="tl">
                  <a:srgbClr val="000000">
                    <a:alpha val="43137"/>
                  </a:srgbClr>
                </a:outerShdw>
              </a:effectLst>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323528" y="2132856"/>
            <a:ext cx="8496944" cy="4320480"/>
          </a:xfrm>
        </p:spPr>
      </p:pic>
    </p:spTree>
    <p:extLst>
      <p:ext uri="{BB962C8B-B14F-4D97-AF65-F5344CB8AC3E}">
        <p14:creationId xmlns:p14="http://schemas.microsoft.com/office/powerpoint/2010/main" val="2623787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1520" y="2060848"/>
            <a:ext cx="8496944" cy="4320480"/>
          </a:xfrm>
        </p:spPr>
      </p:pic>
      <p:sp>
        <p:nvSpPr>
          <p:cNvPr id="3" name="Заголовок 2"/>
          <p:cNvSpPr>
            <a:spLocks noGrp="1"/>
          </p:cNvSpPr>
          <p:nvPr>
            <p:ph type="title"/>
          </p:nvPr>
        </p:nvSpPr>
        <p:spPr>
          <a:xfrm>
            <a:off x="467544" y="260648"/>
            <a:ext cx="8229600" cy="1570186"/>
          </a:xfrm>
        </p:spPr>
        <p:txBody>
          <a:bodyPr>
            <a:noAutofit/>
          </a:bodyPr>
          <a:lstStyle/>
          <a:p>
            <a:r>
              <a:rPr lang="ru-RU" sz="2000" dirty="0" smtClean="0"/>
              <a:t>Звезды которые мы наблюдаем различаются по цвету и яркости свечения.  Яркость звезды зависит от веса и расстояния до нее. А Цвет от температуры на ее поверхности. Самые «холодные» звезды они имеют красный цвет. Самые горячие – белые и голубые звезды.</a:t>
            </a:r>
            <a:endParaRPr lang="ru-RU" sz="2000" dirty="0"/>
          </a:p>
        </p:txBody>
      </p:sp>
    </p:spTree>
    <p:extLst>
      <p:ext uri="{BB962C8B-B14F-4D97-AF65-F5344CB8AC3E}">
        <p14:creationId xmlns:p14="http://schemas.microsoft.com/office/powerpoint/2010/main" val="2856783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19256" cy="1296144"/>
          </a:xfrm>
        </p:spPr>
        <p:txBody>
          <a:bodyPr>
            <a:noAutofit/>
          </a:bodyPr>
          <a:lstStyle/>
          <a:p>
            <a:r>
              <a:rPr lang="ru-RU" sz="2000" dirty="0"/>
              <a:t/>
            </a:r>
            <a:br>
              <a:rPr lang="ru-RU" sz="2000" dirty="0"/>
            </a:br>
            <a:r>
              <a:rPr lang="ru-RU" sz="2000" dirty="0"/>
              <a:t>Солнце – тоже относится к звездам.  </a:t>
            </a:r>
            <a:r>
              <a:rPr lang="ru-RU" sz="2000" dirty="0" smtClean="0"/>
              <a:t>Солнце – самая близкая звезда к Земле. Огромное небесное тело вращается вокруг своей оси, вот почему наступает то день то  ночь. Ученые считают, что если бы Солнце было чуть холоднее или горячее, то жизни на нашей планете не было.</a:t>
            </a:r>
            <a:r>
              <a:rPr lang="ru-RU" sz="2000" dirty="0"/>
              <a:t/>
            </a:r>
            <a:br>
              <a:rPr lang="ru-RU" sz="2000" dirty="0"/>
            </a:br>
            <a:endParaRPr lang="ru-RU" sz="2000" dirty="0"/>
          </a:p>
        </p:txBody>
      </p:sp>
      <p:pic>
        <p:nvPicPr>
          <p:cNvPr id="7" name="Объект 6">
            <a:extLst>
              <a:ext uri="{FF2B5EF4-FFF2-40B4-BE49-F238E27FC236}">
                <a16:creationId xmlns:a16="http://schemas.microsoft.com/office/drawing/2014/main" xmlns="" id="{217CAED4-A418-4966-94FC-BF9A7732EE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9407"/>
            <a:ext cx="8229600" cy="4630111"/>
          </a:xfrm>
        </p:spPr>
      </p:pic>
    </p:spTree>
    <p:extLst>
      <p:ext uri="{BB962C8B-B14F-4D97-AF65-F5344CB8AC3E}">
        <p14:creationId xmlns:p14="http://schemas.microsoft.com/office/powerpoint/2010/main" val="111646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51520" y="260350"/>
            <a:ext cx="8640960" cy="1440458"/>
          </a:xfrm>
        </p:spPr>
        <p:txBody>
          <a:bodyPr>
            <a:noAutofit/>
          </a:bodyPr>
          <a:lstStyle/>
          <a:p>
            <a:r>
              <a:rPr lang="ru-RU" sz="2000" dirty="0"/>
              <a:t/>
            </a:r>
            <a:br>
              <a:rPr lang="ru-RU" sz="2000" dirty="0"/>
            </a:br>
            <a:r>
              <a:rPr lang="ru-RU" sz="2000" dirty="0"/>
              <a:t>Вокруг Солнца вращаются планеты. Всего их насчитывается 9. А также кометы и астероиды. Все планеты отличаются своими размерами. Самая большая планета – Юпитер. Самая маленькая планета – Плутон. У каждой планеты есть свой путь, который называется орбитой.</a:t>
            </a:r>
            <a:br>
              <a:rPr lang="ru-RU" sz="2000" dirty="0"/>
            </a:br>
            <a:r>
              <a:rPr lang="ru-RU" sz="2000" dirty="0"/>
              <a:t> </a:t>
            </a:r>
            <a:br>
              <a:rPr lang="ru-RU" sz="2000" dirty="0"/>
            </a:br>
            <a:endParaRPr lang="ru-RU" sz="2000" dirty="0"/>
          </a:p>
        </p:txBody>
      </p:sp>
      <p:graphicFrame>
        <p:nvGraphicFramePr>
          <p:cNvPr id="7" name="Объект 6"/>
          <p:cNvGraphicFramePr>
            <a:graphicFrameLocks noChangeAspect="1"/>
          </p:cNvGraphicFramePr>
          <p:nvPr>
            <p:extLst>
              <p:ext uri="{D42A27DB-BD31-4B8C-83A1-F6EECF244321}">
                <p14:modId xmlns:p14="http://schemas.microsoft.com/office/powerpoint/2010/main" val="3629527348"/>
              </p:ext>
            </p:extLst>
          </p:nvPr>
        </p:nvGraphicFramePr>
        <p:xfrm>
          <a:off x="827584" y="1844824"/>
          <a:ext cx="7560840" cy="4608512"/>
        </p:xfrm>
        <a:graphic>
          <a:graphicData uri="http://schemas.openxmlformats.org/presentationml/2006/ole">
            <mc:AlternateContent xmlns:mc="http://schemas.openxmlformats.org/markup-compatibility/2006">
              <mc:Choice xmlns:v="urn:schemas-microsoft-com:vml" Requires="v">
                <p:oleObj spid="_x0000_s2155" name="Точечный рисунок" r:id="rId3" imgW="9524880" imgH="5952960" progId="Paint.Picture">
                  <p:embed/>
                </p:oleObj>
              </mc:Choice>
              <mc:Fallback>
                <p:oleObj name="Точечный рисунок" r:id="rId3" imgW="9524880" imgH="5952960" progId="Paint.Picture">
                  <p:embed/>
                  <p:pic>
                    <p:nvPicPr>
                      <p:cNvPr id="0" name=""/>
                      <p:cNvPicPr/>
                      <p:nvPr/>
                    </p:nvPicPr>
                    <p:blipFill>
                      <a:blip r:embed="rId4"/>
                      <a:stretch>
                        <a:fillRect/>
                      </a:stretch>
                    </p:blipFill>
                    <p:spPr>
                      <a:xfrm>
                        <a:off x="827584" y="1844824"/>
                        <a:ext cx="7560840" cy="4608512"/>
                      </a:xfrm>
                      <a:prstGeom prst="rect">
                        <a:avLst/>
                      </a:prstGeom>
                    </p:spPr>
                  </p:pic>
                </p:oleObj>
              </mc:Fallback>
            </mc:AlternateContent>
          </a:graphicData>
        </a:graphic>
      </p:graphicFrame>
    </p:spTree>
    <p:extLst>
      <p:ext uri="{BB962C8B-B14F-4D97-AF65-F5344CB8AC3E}">
        <p14:creationId xmlns:p14="http://schemas.microsoft.com/office/powerpoint/2010/main" val="24990720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828</TotalTime>
  <Words>338</Words>
  <Application>Microsoft Office PowerPoint</Application>
  <PresentationFormat>Экран (4:3)</PresentationFormat>
  <Paragraphs>51</Paragraphs>
  <Slides>34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34</vt:i4>
      </vt:variant>
    </vt:vector>
  </HeadingPairs>
  <TitlesOfParts>
    <vt:vector size="36" baseType="lpstr">
      <vt:lpstr>Апекс</vt:lpstr>
      <vt:lpstr>Точечный рисунок</vt:lpstr>
      <vt:lpstr> </vt:lpstr>
      <vt:lpstr>Космос огромен! Все что окружает Землю называют Космосом или Вселенной. </vt:lpstr>
      <vt:lpstr>Основоположники  космонавтики. Константин Циолковский</vt:lpstr>
      <vt:lpstr>Сергей Павлович Королёв</vt:lpstr>
      <vt:lpstr> Даже если полететь на ракете, невозможно добраться до края Вселенной. В космосе, кроме нашей планеты есть другие планеты, а также – звезды. </vt:lpstr>
      <vt:lpstr> Посмотрите вечером на небо и вы увидите сколько на нем звездочек. Они нам кажутся маленькими, а на самом деле это огромные раскаленные шары.  В древности люди считали,  что это горят фонарики, закрепленные на хрустальном небесном своде.</vt:lpstr>
      <vt:lpstr>Звезды которые мы наблюдаем различаются по цвету и яркости свечения.  Яркость звезды зависит от веса и расстояния до нее. А Цвет от температуры на ее поверхности. Самые «холодные» звезды они имеют красный цвет. Самые горячие – белые и голубые звезды.</vt:lpstr>
      <vt:lpstr> Солнце – тоже относится к звездам.  Солнце – самая близкая звезда к Земле. Огромное небесное тело вращается вокруг своей оси, вот почему наступает то день то  ночь. Ученые считают, что если бы Солнце было чуть холоднее или горячее, то жизни на нашей планете не было. </vt:lpstr>
      <vt:lpstr> Вокруг Солнца вращаются планеты. Всего их насчитывается 9. А также кометы и астероиды. Все планеты отличаются своими размерами. Самая большая планета – Юпитер. Самая маленькая планета – Плутон. У каждой планеты есть свой путь, который называется орбитой.   </vt:lpstr>
      <vt:lpstr>  Как запомнить планеты солнечной системы? Мы с вами выучим стихотворение:   </vt:lpstr>
      <vt:lpstr>Вид поверхности планет: Меркурий. Самая маленькая планета в Солнечной системе, но однако движется она быстрее всех. На Меркурии одновременно и жарко и холодно. На солнечной стороне температура очень высокая, а в тени очень холодно.</vt:lpstr>
      <vt:lpstr>Венера. Самая жаркая планета, ее поверхность  представляют равнины из  затвердевшей лавы. </vt:lpstr>
      <vt:lpstr>Земля</vt:lpstr>
      <vt:lpstr>   Все дети любят рассматривать на небе Луну. Это естественный спутник Земли. Луна бывает такой разной: от едва заметного «серпа» до яркого круга. Зависит это от освещения Луны Солнцем  и называются Фазы Луны. На Луне не бывает зимы и лета. Вся поверхность Луны покрыта кратерами. Ученые связывают их возникновение с ударами о лунную поверхность небесных тел: комет, астероидов, обломков метеоритов. Тем самым Луна спасает нашу планету от разрушения небесными телами.    </vt:lpstr>
      <vt:lpstr>      Луна проходит следующие Фазы освещения: • новолуние — состояние, когда Луна не видна; • молодая луна — первое появление Луны  в виде узкого серпа; • первая четверть — состояние, когда освещена половина Луны;  • прибывающая луна; • полнолуние — состояние, когда освещена вся Луна целиком; • убывающая луна; • последняя четверть — состояние, когда снова освещена половина луны; • старая луна.   </vt:lpstr>
      <vt:lpstr>Марс. Марс называют красной планетой из – за железа находящегося на ее поверхности. Ржавая пыль покрывает не только всю планету, но и поднимается высоко в небо. На Марсе есть вода в виде льда. Ученые предполагают , что на планете были реки и озера. На Марсе нет дождей, но зато есть снег!</vt:lpstr>
      <vt:lpstr>Юпитер. Самая большая газовая планета в Солнечной системе. На Юпитере дуют сильные ветра переходящие в ураганы. Юпитер имеет много спутников.</vt:lpstr>
      <vt:lpstr>Сатурн. Сатурн относится к газовым гигантам. Это самая красивая планета  с огромными кольцами. Кольца Сатурна – это огромное количество спутников, которые крутятся во круг планеты.  Большенство спутников – это огромные каменные глыбы.  На Сатурне дуют самые сильные ветра во всей Солнечной системе.</vt:lpstr>
      <vt:lpstr>Уран. Уран при наблюдении в телескоп выглядит, как бледно-голубой шар -  это ледяной гигант. Движется Уран по своей орбите на боку, он катится подобно колесу. Лед на Уране не такой как у нас. Он похож на вязкую жидкость . И если вы захотите прогуляться по планете, то у вас ничего не получится. Здесь нет твердой оболочки и сделав шаг, вы провалитесь в ледяное море.</vt:lpstr>
      <vt:lpstr>Нептун. Нептун представляет собой шар из газа и льда. У этой планеты нет поверхности, а потому  на нее невозможно сесть космическому кораблю или ступить ноге человека.</vt:lpstr>
      <vt:lpstr>Плутон. Плутон считается карликовой планетой. На нем есть газ и лед. На поверхности планеты есть участок похожий на сердце, его можно увидеть в телескоп.</vt:lpstr>
      <vt:lpstr>Небесные тела путешествующие по Вселенной. Астероид. Астероиды-это небольшие космические тела, неправильной формы, которые как и планеты вращаются вокруг Солнца по своей орбите.   </vt:lpstr>
      <vt:lpstr>  Метеорит. Метеориты- это небесные тела, которые по размерам меньше чем астероиды. Когда метеорит входит в атмосферу Земли он начинает гореть. Сгорая он падает не причиняя особого вреда Земле. Метеоры-это небесные тела еще более меньшего размера, которые не долетают до Земли, так как сгорают в ее атмосфере. </vt:lpstr>
      <vt:lpstr>Комета. Кометы – путешествующие небесные тела, состоящие изо льда и пыли. Когда ледяное тело кометы вдали от Солнца, хвоста у нее нет. Но как только комета приближается к Солнцу лед нагревается и испаряется, так у кометы появляется хвост. </vt:lpstr>
      <vt:lpstr>   Кто такие астрономы? Астрономы — это ученые, которые наблюдают за звездами и изучают их. В древние времена астрономы изучали звезды, не имея специальных приборов. Они просто наблюдали за небом с земли. В средние века изобрели подзорную трубу и телескоп.       </vt:lpstr>
      <vt:lpstr>   В настоящее время у астрономы работают в обсерваториях. У них есть самые лучшие телескопы с многократным увеличением звёзд и планет.   </vt:lpstr>
      <vt:lpstr> А сейчас в космос запускаются искусственные спутники и космические станции, которые исследуют звезды и планеты. На фотографии мы видим первый спутник Земли. </vt:lpstr>
      <vt:lpstr> А это космическая станция, которая вращается вокруг Земли. На ней живут и работают космонавты.</vt:lpstr>
      <vt:lpstr> </vt:lpstr>
      <vt:lpstr>   12 апреля — День космонавтики День космонавтики отмечается в России 12 апреля. Эта дата, установлена в ознаменование первого полёта человека в космос. 12 апреля 1961 года советский космонавт Юрий Алексеевич Гагарин на космическом корабле «Восток-1», стартовав с космодрома «Байконур», впервые в мире совершил орбитальный облёт планеты Земля. Полёт продлился 1 час и 48 минут.     </vt:lpstr>
      <vt:lpstr> Юрий Алексеевич Гагарин – первый космонавт Земли  </vt:lpstr>
      <vt:lpstr>   Космонавт - это сложная профессия. Во время старта ракеты и ее приземления тело космонавта испытывает большие перегрузки. Также не просто человеку находится на борту ракеты и в состоянии невесомости, когда ракета (космический корабль) вращается вокруг земли. В этом состоянии все плавает: и предметы, которые находятся на борту, и люди. Кроме того, космонавт должен знать все приборы, ведь они устанавливаются для управления кораблем и научных исследований. То есть, космонавт — это человек, который испытывает космическую технику и работает на ней в космосе. </vt:lpstr>
      <vt:lpstr>   Космос – это множество загадок, которые ещё предстоит разгадать человеку. Возможно именно вы, ребята, когда станете большими, сможете это сделать!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для подготовительной группы по теме: «Библиотека»</dc:title>
  <dc:creator>Н Ф</dc:creator>
  <cp:lastModifiedBy>Наталия-2</cp:lastModifiedBy>
  <cp:revision>122</cp:revision>
  <dcterms:created xsi:type="dcterms:W3CDTF">2020-04-29T10:44:32Z</dcterms:created>
  <dcterms:modified xsi:type="dcterms:W3CDTF">2023-04-24T07:44:50Z</dcterms:modified>
</cp:coreProperties>
</file>