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jpeg"/>
  <Override PartName="/ppt/media/image11.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19.jpg" ContentType="image/jpeg"/>
  <Override PartName="/ppt/media/image20.jpg" ContentType="image/jpeg"/>
  <Override PartName="/ppt/media/image21.jpg" ContentType="image/jpeg"/>
  <Override PartName="/ppt/media/image22.jpg" ContentType="image/jpeg"/>
  <Override PartName="/ppt/media/image24.jpg" ContentType="image/jpeg"/>
  <Override PartName="/ppt/media/image25.jpg" ContentType="image/jpeg"/>
  <Override PartName="/ppt/media/image28.jpg" ContentType="image/jpeg"/>
  <Override PartName="/ppt/media/image29.jpg" ContentType="image/jpeg"/>
  <Override PartName="/ppt/media/image30.jpg" ContentType="image/jpeg"/>
  <Override PartName="/ppt/media/image32.jpg" ContentType="image/jpeg"/>
  <Override PartName="/ppt/media/image3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3" r:id="rId3"/>
    <p:sldId id="257" r:id="rId4"/>
    <p:sldId id="269" r:id="rId5"/>
    <p:sldId id="270" r:id="rId6"/>
    <p:sldId id="258" r:id="rId7"/>
    <p:sldId id="259" r:id="rId8"/>
    <p:sldId id="276" r:id="rId9"/>
    <p:sldId id="260" r:id="rId10"/>
    <p:sldId id="275" r:id="rId11"/>
    <p:sldId id="261" r:id="rId12"/>
    <p:sldId id="262" r:id="rId13"/>
    <p:sldId id="282" r:id="rId14"/>
    <p:sldId id="283" r:id="rId15"/>
    <p:sldId id="263" r:id="rId16"/>
    <p:sldId id="284" r:id="rId17"/>
    <p:sldId id="285" r:id="rId18"/>
    <p:sldId id="265" r:id="rId19"/>
    <p:sldId id="271" r:id="rId20"/>
    <p:sldId id="272" r:id="rId21"/>
    <p:sldId id="266" r:id="rId22"/>
    <p:sldId id="277" r:id="rId23"/>
    <p:sldId id="279" r:id="rId24"/>
    <p:sldId id="280" r:id="rId25"/>
    <p:sldId id="281" r:id="rId26"/>
    <p:sldId id="278" r:id="rId27"/>
    <p:sldId id="268"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1E560A"/>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000" autoAdjust="0"/>
    <p:restoredTop sz="94660"/>
  </p:normalViewPr>
  <p:slideViewPr>
    <p:cSldViewPr snapToGrid="0">
      <p:cViewPr varScale="1">
        <p:scale>
          <a:sx n="71" d="100"/>
          <a:sy n="71" d="100"/>
        </p:scale>
        <p:origin x="54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DBE87CC-850D-489C-877E-97C192CEFF93}"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5681A-5B71-4D1D-BB91-9492B292FE96}" type="slidenum">
              <a:rPr lang="ru-RU" smtClean="0"/>
              <a:t>‹#›</a:t>
            </a:fld>
            <a:endParaRPr lang="ru-RU"/>
          </a:p>
        </p:txBody>
      </p:sp>
    </p:spTree>
    <p:extLst>
      <p:ext uri="{BB962C8B-B14F-4D97-AF65-F5344CB8AC3E}">
        <p14:creationId xmlns:p14="http://schemas.microsoft.com/office/powerpoint/2010/main" val="295255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DBE87CC-850D-489C-877E-97C192CEFF93}"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5681A-5B71-4D1D-BB91-9492B292FE96}" type="slidenum">
              <a:rPr lang="ru-RU" smtClean="0"/>
              <a:t>‹#›</a:t>
            </a:fld>
            <a:endParaRPr lang="ru-RU"/>
          </a:p>
        </p:txBody>
      </p:sp>
    </p:spTree>
    <p:extLst>
      <p:ext uri="{BB962C8B-B14F-4D97-AF65-F5344CB8AC3E}">
        <p14:creationId xmlns:p14="http://schemas.microsoft.com/office/powerpoint/2010/main" val="65789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DBE87CC-850D-489C-877E-97C192CEFF93}"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5681A-5B71-4D1D-BB91-9492B292FE96}" type="slidenum">
              <a:rPr lang="ru-RU" smtClean="0"/>
              <a:t>‹#›</a:t>
            </a:fld>
            <a:endParaRPr lang="ru-RU"/>
          </a:p>
        </p:txBody>
      </p:sp>
    </p:spTree>
    <p:extLst>
      <p:ext uri="{BB962C8B-B14F-4D97-AF65-F5344CB8AC3E}">
        <p14:creationId xmlns:p14="http://schemas.microsoft.com/office/powerpoint/2010/main" val="98683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DBE87CC-850D-489C-877E-97C192CEFF93}"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5681A-5B71-4D1D-BB91-9492B292FE96}" type="slidenum">
              <a:rPr lang="ru-RU" smtClean="0"/>
              <a:t>‹#›</a:t>
            </a:fld>
            <a:endParaRPr lang="ru-RU"/>
          </a:p>
        </p:txBody>
      </p:sp>
    </p:spTree>
    <p:extLst>
      <p:ext uri="{BB962C8B-B14F-4D97-AF65-F5344CB8AC3E}">
        <p14:creationId xmlns:p14="http://schemas.microsoft.com/office/powerpoint/2010/main" val="201487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DBE87CC-850D-489C-877E-97C192CEFF93}"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5681A-5B71-4D1D-BB91-9492B292FE96}" type="slidenum">
              <a:rPr lang="ru-RU" smtClean="0"/>
              <a:t>‹#›</a:t>
            </a:fld>
            <a:endParaRPr lang="ru-RU"/>
          </a:p>
        </p:txBody>
      </p:sp>
    </p:spTree>
    <p:extLst>
      <p:ext uri="{BB962C8B-B14F-4D97-AF65-F5344CB8AC3E}">
        <p14:creationId xmlns:p14="http://schemas.microsoft.com/office/powerpoint/2010/main" val="251140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DBE87CC-850D-489C-877E-97C192CEFF93}" type="datetimeFigureOut">
              <a:rPr lang="ru-RU" smtClean="0"/>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B5681A-5B71-4D1D-BB91-9492B292FE96}" type="slidenum">
              <a:rPr lang="ru-RU" smtClean="0"/>
              <a:t>‹#›</a:t>
            </a:fld>
            <a:endParaRPr lang="ru-RU"/>
          </a:p>
        </p:txBody>
      </p:sp>
    </p:spTree>
    <p:extLst>
      <p:ext uri="{BB962C8B-B14F-4D97-AF65-F5344CB8AC3E}">
        <p14:creationId xmlns:p14="http://schemas.microsoft.com/office/powerpoint/2010/main" val="5843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DBE87CC-850D-489C-877E-97C192CEFF93}" type="datetimeFigureOut">
              <a:rPr lang="ru-RU" smtClean="0"/>
              <a:t>06.10.2022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B5681A-5B71-4D1D-BB91-9492B292FE96}" type="slidenum">
              <a:rPr lang="ru-RU" smtClean="0"/>
              <a:t>‹#›</a:t>
            </a:fld>
            <a:endParaRPr lang="ru-RU"/>
          </a:p>
        </p:txBody>
      </p:sp>
    </p:spTree>
    <p:extLst>
      <p:ext uri="{BB962C8B-B14F-4D97-AF65-F5344CB8AC3E}">
        <p14:creationId xmlns:p14="http://schemas.microsoft.com/office/powerpoint/2010/main" val="18064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DBE87CC-850D-489C-877E-97C192CEFF93}" type="datetimeFigureOut">
              <a:rPr lang="ru-RU" smtClean="0"/>
              <a:t>06.10.2022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B5681A-5B71-4D1D-BB91-9492B292FE96}" type="slidenum">
              <a:rPr lang="ru-RU" smtClean="0"/>
              <a:t>‹#›</a:t>
            </a:fld>
            <a:endParaRPr lang="ru-RU"/>
          </a:p>
        </p:txBody>
      </p:sp>
    </p:spTree>
    <p:extLst>
      <p:ext uri="{BB962C8B-B14F-4D97-AF65-F5344CB8AC3E}">
        <p14:creationId xmlns:p14="http://schemas.microsoft.com/office/powerpoint/2010/main" val="320798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BE87CC-850D-489C-877E-97C192CEFF93}" type="datetimeFigureOut">
              <a:rPr lang="ru-RU" smtClean="0"/>
              <a:t>06.10.2022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B5681A-5B71-4D1D-BB91-9492B292FE96}" type="slidenum">
              <a:rPr lang="ru-RU" smtClean="0"/>
              <a:t>‹#›</a:t>
            </a:fld>
            <a:endParaRPr lang="ru-RU"/>
          </a:p>
        </p:txBody>
      </p:sp>
    </p:spTree>
    <p:extLst>
      <p:ext uri="{BB962C8B-B14F-4D97-AF65-F5344CB8AC3E}">
        <p14:creationId xmlns:p14="http://schemas.microsoft.com/office/powerpoint/2010/main" val="248068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DBE87CC-850D-489C-877E-97C192CEFF93}" type="datetimeFigureOut">
              <a:rPr lang="ru-RU" smtClean="0"/>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B5681A-5B71-4D1D-BB91-9492B292FE96}" type="slidenum">
              <a:rPr lang="ru-RU" smtClean="0"/>
              <a:t>‹#›</a:t>
            </a:fld>
            <a:endParaRPr lang="ru-RU"/>
          </a:p>
        </p:txBody>
      </p:sp>
    </p:spTree>
    <p:extLst>
      <p:ext uri="{BB962C8B-B14F-4D97-AF65-F5344CB8AC3E}">
        <p14:creationId xmlns:p14="http://schemas.microsoft.com/office/powerpoint/2010/main" val="126894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DBE87CC-850D-489C-877E-97C192CEFF93}" type="datetimeFigureOut">
              <a:rPr lang="ru-RU" smtClean="0"/>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B5681A-5B71-4D1D-BB91-9492B292FE96}" type="slidenum">
              <a:rPr lang="ru-RU" smtClean="0"/>
              <a:t>‹#›</a:t>
            </a:fld>
            <a:endParaRPr lang="ru-RU"/>
          </a:p>
        </p:txBody>
      </p:sp>
    </p:spTree>
    <p:extLst>
      <p:ext uri="{BB962C8B-B14F-4D97-AF65-F5344CB8AC3E}">
        <p14:creationId xmlns:p14="http://schemas.microsoft.com/office/powerpoint/2010/main" val="155758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E87CC-850D-489C-877E-97C192CEFF93}" type="datetimeFigureOut">
              <a:rPr lang="ru-RU" smtClean="0"/>
              <a:t>06.10.2022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5681A-5B71-4D1D-BB91-9492B292FE96}" type="slidenum">
              <a:rPr lang="ru-RU" smtClean="0"/>
              <a:t>‹#›</a:t>
            </a:fld>
            <a:endParaRPr lang="ru-RU"/>
          </a:p>
        </p:txBody>
      </p:sp>
    </p:spTree>
    <p:extLst>
      <p:ext uri="{BB962C8B-B14F-4D97-AF65-F5344CB8AC3E}">
        <p14:creationId xmlns:p14="http://schemas.microsoft.com/office/powerpoint/2010/main" val="3036620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0B3D1A-C271-5E94-C182-97191BFEA0A8}"/>
              </a:ext>
            </a:extLst>
          </p:cNvPr>
          <p:cNvSpPr>
            <a:spLocks noGrp="1"/>
          </p:cNvSpPr>
          <p:nvPr>
            <p:ph type="ctrTitle"/>
          </p:nvPr>
        </p:nvSpPr>
        <p:spPr>
          <a:xfrm>
            <a:off x="1485900" y="533400"/>
            <a:ext cx="9182100" cy="2976563"/>
          </a:xfrm>
        </p:spPr>
        <p:txBody>
          <a:bodyPr>
            <a:normAutofit fontScale="90000"/>
          </a:bodyPr>
          <a:lstStyle/>
          <a:p>
            <a:r>
              <a:rPr lang="ru-RU" dirty="0"/>
              <a:t>Презентация на тему «Визитная карточка Санкт-Петербурга»</a:t>
            </a:r>
            <a:br>
              <a:rPr lang="ru-RU" dirty="0"/>
            </a:br>
            <a:r>
              <a:rPr lang="ru-RU" sz="4400" dirty="0"/>
              <a:t>подготовительная группа №5</a:t>
            </a:r>
            <a:endParaRPr lang="ru-RU" dirty="0"/>
          </a:p>
        </p:txBody>
      </p:sp>
      <p:sp>
        <p:nvSpPr>
          <p:cNvPr id="3" name="Подзаголовок 2">
            <a:extLst>
              <a:ext uri="{FF2B5EF4-FFF2-40B4-BE49-F238E27FC236}">
                <a16:creationId xmlns:a16="http://schemas.microsoft.com/office/drawing/2014/main" id="{37D72F9A-DE65-4082-98FE-76E7041155FB}"/>
              </a:ext>
            </a:extLst>
          </p:cNvPr>
          <p:cNvSpPr>
            <a:spLocks noGrp="1"/>
          </p:cNvSpPr>
          <p:nvPr>
            <p:ph type="subTitle" idx="1"/>
          </p:nvPr>
        </p:nvSpPr>
        <p:spPr>
          <a:xfrm>
            <a:off x="1524000" y="5202238"/>
            <a:ext cx="9144000" cy="1655762"/>
          </a:xfrm>
        </p:spPr>
        <p:txBody>
          <a:bodyPr/>
          <a:lstStyle/>
          <a:p>
            <a:r>
              <a:rPr lang="ru-RU" dirty="0"/>
              <a:t>Воспитатель ГБДОУ детского сада №86</a:t>
            </a:r>
          </a:p>
          <a:p>
            <a:r>
              <a:rPr lang="ru-RU" dirty="0"/>
              <a:t>Балдина С.В</a:t>
            </a:r>
          </a:p>
        </p:txBody>
      </p:sp>
    </p:spTree>
    <p:extLst>
      <p:ext uri="{BB962C8B-B14F-4D97-AF65-F5344CB8AC3E}">
        <p14:creationId xmlns:p14="http://schemas.microsoft.com/office/powerpoint/2010/main" val="34950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970FB0-8702-8BA1-FE37-8DBB9C7CCA95}"/>
              </a:ext>
            </a:extLst>
          </p:cNvPr>
          <p:cNvSpPr txBox="1"/>
          <p:nvPr/>
        </p:nvSpPr>
        <p:spPr>
          <a:xfrm>
            <a:off x="183776" y="335845"/>
            <a:ext cx="4837955" cy="6186309"/>
          </a:xfrm>
          <a:prstGeom prst="rect">
            <a:avLst/>
          </a:prstGeom>
          <a:noFill/>
        </p:spPr>
        <p:txBody>
          <a:bodyPr wrap="square" rtlCol="0">
            <a:spAutoFit/>
          </a:bodyPr>
          <a:lstStyle/>
          <a:p>
            <a:r>
              <a:rPr lang="ru-RU" b="1" dirty="0"/>
              <a:t>На берегу Невы расположено Адмиралтейство, являющееся символом Санкт-Петербурга. В 1702 году Петр 1 составил чертежи, по которым началось строительство верфи на небольшом острове между Невой и рекой Мойкой. В 1706 году на Адмиралтейской верфи закончили строительство первого корабля, а всего за годы царствования Петра 1 здесь построили 262 военных судна. Знаменитая Адмиралтейская башня, на шпиле которой находится кораблик, была установлена в 1711 году. Под корабликом располагался шар, а внутри него-золотая емкость с отчеканенными в Петербурге монетами. Шведы своими нападениями чуть ли не с первого дня стали серьезно беспокоить строителей. И в голове Петра родилась новая идея- быть Адмиралтейству не только верфью, но и крепостью. Вокруг строения поднимается земляной вал, устанавливаются пушки.</a:t>
            </a:r>
          </a:p>
        </p:txBody>
      </p:sp>
      <p:sp>
        <p:nvSpPr>
          <p:cNvPr id="4" name="TextBox 3"/>
          <p:cNvSpPr txBox="1"/>
          <p:nvPr/>
        </p:nvSpPr>
        <p:spPr>
          <a:xfrm>
            <a:off x="6096000" y="304800"/>
            <a:ext cx="5684473" cy="3077766"/>
          </a:xfrm>
          <a:prstGeom prst="rect">
            <a:avLst/>
          </a:prstGeom>
          <a:noFill/>
        </p:spPr>
        <p:txBody>
          <a:bodyPr wrap="square" rtlCol="0">
            <a:spAutoFit/>
          </a:bodyPr>
          <a:lstStyle/>
          <a:p>
            <a:r>
              <a:rPr lang="ru-RU" sz="1600" b="1" dirty="0"/>
              <a:t>Кораблик  на шпиле Адмиралтейства- символ </a:t>
            </a:r>
          </a:p>
          <a:p>
            <a:r>
              <a:rPr lang="ru-RU" sz="1600" b="1" dirty="0"/>
              <a:t>Города морской славы. Нептун- бог морей вручил</a:t>
            </a:r>
          </a:p>
          <a:p>
            <a:r>
              <a:rPr lang="ru-RU" sz="1600" b="1" dirty="0"/>
              <a:t>Петру Первому трезубец- символ власти России </a:t>
            </a:r>
          </a:p>
          <a:p>
            <a:r>
              <a:rPr lang="ru-RU" sz="1600" b="1" dirty="0"/>
              <a:t>над морем. От Адмиралтейства отходят 3 улицы:</a:t>
            </a:r>
          </a:p>
          <a:p>
            <a:r>
              <a:rPr lang="ru-RU" sz="1600" b="1" dirty="0"/>
              <a:t>Невский проспект, Вознесенский проспект, </a:t>
            </a:r>
          </a:p>
          <a:p>
            <a:r>
              <a:rPr lang="ru-RU" sz="1600" b="1" dirty="0"/>
              <a:t>Гороховая улица, образуя символичный трезубец</a:t>
            </a:r>
          </a:p>
          <a:p>
            <a:r>
              <a:rPr lang="ru-RU" sz="1600" b="1" dirty="0"/>
              <a:t>Нептуна. Якорь у Адмиралтейства- символ моряка </a:t>
            </a:r>
          </a:p>
          <a:p>
            <a:r>
              <a:rPr lang="ru-RU" sz="1600" b="1" dirty="0"/>
              <a:t>На благополучное возвращение, а пушка </a:t>
            </a:r>
          </a:p>
          <a:p>
            <a:r>
              <a:rPr lang="ru-RU" sz="1600" b="1" dirty="0"/>
              <a:t>предупреждала о наводнении. Сейчас в здании</a:t>
            </a:r>
          </a:p>
          <a:p>
            <a:r>
              <a:rPr lang="ru-RU" sz="1600" b="1" dirty="0"/>
              <a:t>Адмиралтейства находится Военно-морское </a:t>
            </a:r>
          </a:p>
          <a:p>
            <a:r>
              <a:rPr lang="ru-RU" sz="1600" b="1" dirty="0"/>
              <a:t>училище.</a:t>
            </a:r>
          </a:p>
          <a:p>
            <a:endParaRPr lang="ru-RU" b="1" dirty="0"/>
          </a:p>
        </p:txBody>
      </p:sp>
      <p:pic>
        <p:nvPicPr>
          <p:cNvPr id="5" name="Рисунок 4">
            <a:extLst>
              <a:ext uri="{FF2B5EF4-FFF2-40B4-BE49-F238E27FC236}">
                <a16:creationId xmlns:a16="http://schemas.microsoft.com/office/drawing/2014/main" id="{81C61BB1-0C1A-8897-A3AF-0F67690B5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736" y="3160060"/>
            <a:ext cx="4547632" cy="3393140"/>
          </a:xfrm>
          <a:prstGeom prst="rect">
            <a:avLst/>
          </a:prstGeom>
        </p:spPr>
      </p:pic>
      <p:pic>
        <p:nvPicPr>
          <p:cNvPr id="7" name="Рисунок 6">
            <a:extLst>
              <a:ext uri="{FF2B5EF4-FFF2-40B4-BE49-F238E27FC236}">
                <a16:creationId xmlns:a16="http://schemas.microsoft.com/office/drawing/2014/main" id="{5BD455B4-81AC-6959-BE71-A8B917F54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653" y="3160060"/>
            <a:ext cx="2668347" cy="3362094"/>
          </a:xfrm>
          <a:prstGeom prst="rect">
            <a:avLst/>
          </a:prstGeom>
        </p:spPr>
      </p:pic>
    </p:spTree>
    <p:extLst>
      <p:ext uri="{BB962C8B-B14F-4D97-AF65-F5344CB8AC3E}">
        <p14:creationId xmlns:p14="http://schemas.microsoft.com/office/powerpoint/2010/main" val="323367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101" y="135228"/>
            <a:ext cx="3517899" cy="624625"/>
          </a:xfrm>
        </p:spPr>
        <p:txBody>
          <a:bodyPr>
            <a:noAutofit/>
          </a:bodyPr>
          <a:lstStyle/>
          <a:p>
            <a:pPr algn="ctr"/>
            <a:r>
              <a:rPr lang="ru-RU" sz="4000" b="1" dirty="0">
                <a:solidFill>
                  <a:srgbClr val="1E560A"/>
                </a:solidFill>
                <a:latin typeface="Calibri" pitchFamily="34" charset="0"/>
                <a:cs typeface="Calibri" pitchFamily="34" charset="0"/>
              </a:rPr>
              <a:t>Сфинксы.</a:t>
            </a:r>
          </a:p>
        </p:txBody>
      </p:sp>
      <p:sp>
        <p:nvSpPr>
          <p:cNvPr id="3" name="Рисунок 2"/>
          <p:cNvSpPr>
            <a:spLocks noGrp="1"/>
          </p:cNvSpPr>
          <p:nvPr>
            <p:ph type="pic" idx="1"/>
          </p:nvPr>
        </p:nvSpPr>
        <p:spPr/>
      </p:sp>
      <p:sp>
        <p:nvSpPr>
          <p:cNvPr id="4" name="Текст 3"/>
          <p:cNvSpPr>
            <a:spLocks noGrp="1"/>
          </p:cNvSpPr>
          <p:nvPr>
            <p:ph type="body" sz="half" idx="2"/>
          </p:nvPr>
        </p:nvSpPr>
        <p:spPr>
          <a:xfrm>
            <a:off x="152400" y="774700"/>
            <a:ext cx="3644900" cy="5715000"/>
          </a:xfrm>
        </p:spPr>
        <p:txBody>
          <a:bodyPr>
            <a:normAutofit fontScale="55000" lnSpcReduction="20000"/>
          </a:bodyPr>
          <a:lstStyle/>
          <a:p>
            <a:r>
              <a:rPr lang="ru-RU" sz="3600" b="1" dirty="0">
                <a:latin typeface="Calibri" pitchFamily="34" charset="0"/>
                <a:cs typeface="Calibri" pitchFamily="34" charset="0"/>
              </a:rPr>
              <a:t>Сфинксов, которые сидят на Университетской набережной у нас два, и привезли их из Египта. Им по 3,5 тысячи лет. Они были найдены при раскопках в Египте. У сфинкса тело льва, голова человека. Петербуржцы считают, что сфинксы в течении дня способны изменять выражение лица. Утром оно кажется спокойным, а вечером- зловещим. Когда скульптуры грузили на корабль в Александрии, у одного сфинкса оборвался трос. Огромная фигура при падении едва не потопила корабль. У скульптуры откололся кусок подбородка, а от каната повредилось лицо.</a:t>
            </a:r>
          </a:p>
        </p:txBody>
      </p:sp>
      <p:pic>
        <p:nvPicPr>
          <p:cNvPr id="5" name="Picture 5" descr="Картинки по запросу сфинкс спб фото"/>
          <p:cNvPicPr>
            <a:picLocks noChangeAspect="1" noChangeArrowheads="1"/>
          </p:cNvPicPr>
          <p:nvPr/>
        </p:nvPicPr>
        <p:blipFill>
          <a:blip r:embed="rId2"/>
          <a:srcRect/>
          <a:stretch>
            <a:fillRect/>
          </a:stretch>
        </p:blipFill>
        <p:spPr bwMode="auto">
          <a:xfrm>
            <a:off x="3932622" y="0"/>
            <a:ext cx="8259378" cy="6858000"/>
          </a:xfrm>
          <a:prstGeom prst="rect">
            <a:avLst/>
          </a:prstGeom>
          <a:noFill/>
        </p:spPr>
      </p:pic>
    </p:spTree>
    <p:extLst>
      <p:ext uri="{BB962C8B-B14F-4D97-AF65-F5344CB8AC3E}">
        <p14:creationId xmlns:p14="http://schemas.microsoft.com/office/powerpoint/2010/main" val="405186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4457700" cy="734096"/>
          </a:xfrm>
        </p:spPr>
        <p:txBody>
          <a:bodyPr>
            <a:normAutofit fontScale="90000"/>
          </a:bodyPr>
          <a:lstStyle/>
          <a:p>
            <a:pPr algn="ctr"/>
            <a:r>
              <a:rPr lang="ru-RU" sz="4000" b="1" dirty="0">
                <a:solidFill>
                  <a:srgbClr val="7030A0"/>
                </a:solidFill>
                <a:latin typeface="Times New Roman" panose="02020603050405020304" pitchFamily="18" charset="0"/>
                <a:cs typeface="Times New Roman" panose="02020603050405020304" pitchFamily="18" charset="0"/>
              </a:rPr>
              <a:t>Невский проспект.</a:t>
            </a:r>
          </a:p>
        </p:txBody>
      </p:sp>
      <p:sp>
        <p:nvSpPr>
          <p:cNvPr id="3" name="Рисунок 2"/>
          <p:cNvSpPr>
            <a:spLocks noGrp="1"/>
          </p:cNvSpPr>
          <p:nvPr>
            <p:ph type="pic" idx="1"/>
          </p:nvPr>
        </p:nvSpPr>
        <p:spPr/>
      </p:sp>
      <p:sp>
        <p:nvSpPr>
          <p:cNvPr id="4" name="Текст 3"/>
          <p:cNvSpPr>
            <a:spLocks noGrp="1"/>
          </p:cNvSpPr>
          <p:nvPr>
            <p:ph type="body" sz="half" idx="2"/>
          </p:nvPr>
        </p:nvSpPr>
        <p:spPr>
          <a:xfrm>
            <a:off x="190501" y="660399"/>
            <a:ext cx="4190999" cy="5918201"/>
          </a:xfrm>
        </p:spPr>
        <p:txBody>
          <a:bodyPr>
            <a:normAutofit fontScale="92500" lnSpcReduction="20000"/>
          </a:bodyPr>
          <a:lstStyle/>
          <a:p>
            <a:r>
              <a:rPr lang="ru-RU" sz="2800" b="1" dirty="0">
                <a:latin typeface="Calibri" pitchFamily="34" charset="0"/>
                <a:cs typeface="Calibri" pitchFamily="34" charset="0"/>
              </a:rPr>
              <a:t>Центральный проспект Петербурга получил своё имя благодаря монастырю, который был построен в честь покровителя нашего города Александра Невского. Начинается Невский проспект у Адмиралтейства (почти у самой Невы). Заканчивается на площади Александра Невского. На Невском расположены самые красивые дома, музеи, театры, крупнейшие магазины, рестораны, кинотеатры. Невский проспект самый длинный и широкий проспект.</a:t>
            </a:r>
          </a:p>
        </p:txBody>
      </p:sp>
      <p:pic>
        <p:nvPicPr>
          <p:cNvPr id="5" name="Picture 9" descr="Картинки по запросу невский проспект спб фото"/>
          <p:cNvPicPr>
            <a:picLocks noChangeAspect="1" noChangeArrowheads="1"/>
          </p:cNvPicPr>
          <p:nvPr/>
        </p:nvPicPr>
        <p:blipFill>
          <a:blip r:embed="rId2"/>
          <a:srcRect/>
          <a:stretch>
            <a:fillRect/>
          </a:stretch>
        </p:blipFill>
        <p:spPr bwMode="auto">
          <a:xfrm>
            <a:off x="4649272" y="1"/>
            <a:ext cx="7542728" cy="6857999"/>
          </a:xfrm>
          <a:prstGeom prst="rect">
            <a:avLst/>
          </a:prstGeom>
          <a:noFill/>
        </p:spPr>
      </p:pic>
    </p:spTree>
    <p:extLst>
      <p:ext uri="{BB962C8B-B14F-4D97-AF65-F5344CB8AC3E}">
        <p14:creationId xmlns:p14="http://schemas.microsoft.com/office/powerpoint/2010/main" val="379454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94DDE19-E3B7-9CF6-98D0-98A6ECA4C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315446"/>
            <a:ext cx="5473699" cy="3597648"/>
          </a:xfrm>
          <a:prstGeom prst="rect">
            <a:avLst/>
          </a:prstGeom>
        </p:spPr>
      </p:pic>
      <p:pic>
        <p:nvPicPr>
          <p:cNvPr id="7" name="Рисунок 6">
            <a:extLst>
              <a:ext uri="{FF2B5EF4-FFF2-40B4-BE49-F238E27FC236}">
                <a16:creationId xmlns:a16="http://schemas.microsoft.com/office/drawing/2014/main" id="{63B83E94-2AE5-8167-7442-8E9D0C6C6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121915"/>
            <a:ext cx="6553200" cy="2225097"/>
          </a:xfrm>
          <a:prstGeom prst="rect">
            <a:avLst/>
          </a:prstGeom>
        </p:spPr>
      </p:pic>
      <p:pic>
        <p:nvPicPr>
          <p:cNvPr id="3" name="Рисунок 2">
            <a:extLst>
              <a:ext uri="{FF2B5EF4-FFF2-40B4-BE49-F238E27FC236}">
                <a16:creationId xmlns:a16="http://schemas.microsoft.com/office/drawing/2014/main" id="{3FEFC144-4580-8C78-45EF-9B49643C6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299" y="335785"/>
            <a:ext cx="6528485" cy="6011227"/>
          </a:xfrm>
          <a:prstGeom prst="rect">
            <a:avLst/>
          </a:prstGeom>
        </p:spPr>
      </p:pic>
    </p:spTree>
    <p:extLst>
      <p:ext uri="{BB962C8B-B14F-4D97-AF65-F5344CB8AC3E}">
        <p14:creationId xmlns:p14="http://schemas.microsoft.com/office/powerpoint/2010/main" val="407124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95C50754-F993-95F3-700A-F302F0F14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647" y="406400"/>
            <a:ext cx="7701255" cy="5880100"/>
          </a:xfrm>
          <a:prstGeom prst="rect">
            <a:avLst/>
          </a:prstGeom>
        </p:spPr>
      </p:pic>
      <p:sp>
        <p:nvSpPr>
          <p:cNvPr id="3" name="TextBox 2"/>
          <p:cNvSpPr txBox="1"/>
          <p:nvPr/>
        </p:nvSpPr>
        <p:spPr>
          <a:xfrm>
            <a:off x="127001" y="889000"/>
            <a:ext cx="4013200" cy="4093428"/>
          </a:xfrm>
          <a:prstGeom prst="rect">
            <a:avLst/>
          </a:prstGeom>
          <a:noFill/>
        </p:spPr>
        <p:txBody>
          <a:bodyPr wrap="square" rtlCol="0">
            <a:spAutoFit/>
          </a:bodyPr>
          <a:lstStyle/>
          <a:p>
            <a:r>
              <a:rPr lang="ru-RU" sz="2000" b="1" dirty="0">
                <a:latin typeface="Calibri" pitchFamily="34" charset="0"/>
                <a:cs typeface="Calibri" pitchFamily="34" charset="0"/>
              </a:rPr>
              <a:t>Зимой Невский проспект </a:t>
            </a:r>
          </a:p>
          <a:p>
            <a:r>
              <a:rPr lang="ru-RU" sz="2000" b="1" dirty="0">
                <a:latin typeface="Calibri" pitchFamily="34" charset="0"/>
                <a:cs typeface="Calibri" pitchFamily="34" charset="0"/>
              </a:rPr>
              <a:t>становится самым волшебным новогодним местом.</a:t>
            </a:r>
          </a:p>
          <a:p>
            <a:r>
              <a:rPr lang="ru-RU" sz="2000" b="1" dirty="0">
                <a:latin typeface="Calibri" pitchFamily="34" charset="0"/>
                <a:cs typeface="Calibri" pitchFamily="34" charset="0"/>
              </a:rPr>
              <a:t>На проспекте появляются праздничные деревья,</a:t>
            </a:r>
          </a:p>
          <a:p>
            <a:r>
              <a:rPr lang="ru-RU" sz="2000" b="1" dirty="0">
                <a:latin typeface="Calibri" pitchFamily="34" charset="0"/>
                <a:cs typeface="Calibri" pitchFamily="34" charset="0"/>
              </a:rPr>
              <a:t>гирлянды и рождественские инсталляции.</a:t>
            </a:r>
          </a:p>
          <a:p>
            <a:r>
              <a:rPr lang="ru-RU" sz="2000" b="1" dirty="0">
                <a:latin typeface="Calibri" pitchFamily="34" charset="0"/>
                <a:cs typeface="Calibri" pitchFamily="34" charset="0"/>
              </a:rPr>
              <a:t>Поэтому если вам хочется ощутить атмосферу </a:t>
            </a:r>
          </a:p>
          <a:p>
            <a:r>
              <a:rPr lang="ru-RU" sz="2000" b="1" dirty="0">
                <a:latin typeface="Calibri" pitchFamily="34" charset="0"/>
                <a:cs typeface="Calibri" pitchFamily="34" charset="0"/>
              </a:rPr>
              <a:t>приближающегося Нового года, прогулка по проспекту-</a:t>
            </a:r>
          </a:p>
          <a:p>
            <a:r>
              <a:rPr lang="ru-RU" sz="2000" b="1" dirty="0">
                <a:latin typeface="Calibri" pitchFamily="34" charset="0"/>
                <a:cs typeface="Calibri" pitchFamily="34" charset="0"/>
              </a:rPr>
              <a:t>доставит вам удовольствие и радость. </a:t>
            </a:r>
          </a:p>
        </p:txBody>
      </p:sp>
    </p:spTree>
    <p:extLst>
      <p:ext uri="{BB962C8B-B14F-4D97-AF65-F5344CB8AC3E}">
        <p14:creationId xmlns:p14="http://schemas.microsoft.com/office/powerpoint/2010/main" val="31834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772025" cy="837127"/>
          </a:xfrm>
        </p:spPr>
        <p:txBody>
          <a:bodyPr>
            <a:normAutofit/>
          </a:bodyPr>
          <a:lstStyle/>
          <a:p>
            <a:pPr algn="ctr"/>
            <a:r>
              <a:rPr lang="ru-RU" sz="4000" b="1" dirty="0">
                <a:solidFill>
                  <a:srgbClr val="CC6600"/>
                </a:solidFill>
                <a:latin typeface="Times New Roman" panose="02020603050405020304" pitchFamily="18" charset="0"/>
                <a:cs typeface="Times New Roman" panose="02020603050405020304" pitchFamily="18" charset="0"/>
              </a:rPr>
              <a:t>Казанский собор.</a:t>
            </a:r>
          </a:p>
        </p:txBody>
      </p:sp>
      <p:sp>
        <p:nvSpPr>
          <p:cNvPr id="4" name="Текст 3"/>
          <p:cNvSpPr>
            <a:spLocks noGrp="1"/>
          </p:cNvSpPr>
          <p:nvPr>
            <p:ph type="body" sz="half" idx="2"/>
          </p:nvPr>
        </p:nvSpPr>
        <p:spPr>
          <a:xfrm>
            <a:off x="165101" y="1028700"/>
            <a:ext cx="4432300" cy="4840288"/>
          </a:xfrm>
        </p:spPr>
        <p:txBody>
          <a:bodyPr>
            <a:normAutofit/>
          </a:bodyPr>
          <a:lstStyle/>
          <a:p>
            <a:r>
              <a:rPr lang="ru-RU" sz="2800" b="1" dirty="0">
                <a:latin typeface="Calibri" pitchFamily="34" charset="0"/>
                <a:cs typeface="Calibri" pitchFamily="34" charset="0"/>
              </a:rPr>
              <a:t>Самое величественное сооружение Невского проспекта – Казанский собор. Архитектор А.Н.Воронихин. Купол собора вознёсся на 62 метра. Так же как и Исаакиевский собор, Казанский легко узнаваем. Эти грандиозные сооружения тоже стали символами Петербурга.</a:t>
            </a:r>
          </a:p>
        </p:txBody>
      </p:sp>
      <p:pic>
        <p:nvPicPr>
          <p:cNvPr id="1026" name="Picture 2" descr="https://rutraveller.ru/icache/place/1/265/1265_603x354.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826" r="12826"/>
          <a:stretch>
            <a:fillRect/>
          </a:stretch>
        </p:blipFill>
        <p:spPr bwMode="auto">
          <a:xfrm>
            <a:off x="4772025" y="0"/>
            <a:ext cx="73935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59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a:extLst>
              <a:ext uri="{FF2B5EF4-FFF2-40B4-BE49-F238E27FC236}">
                <a16:creationId xmlns:a16="http://schemas.microsoft.com/office/drawing/2014/main" id="{32F3C322-8DAC-9CB3-E032-081C1F4EF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200" y="351694"/>
            <a:ext cx="7035800" cy="6001642"/>
          </a:xfrm>
          <a:prstGeom prst="rect">
            <a:avLst/>
          </a:prstGeom>
        </p:spPr>
      </p:pic>
      <p:sp>
        <p:nvSpPr>
          <p:cNvPr id="2" name="TextBox 1">
            <a:extLst>
              <a:ext uri="{FF2B5EF4-FFF2-40B4-BE49-F238E27FC236}">
                <a16:creationId xmlns:a16="http://schemas.microsoft.com/office/drawing/2014/main" id="{3ED2B51B-0C66-B51F-CCB8-592D190BE501}"/>
              </a:ext>
            </a:extLst>
          </p:cNvPr>
          <p:cNvSpPr txBox="1"/>
          <p:nvPr/>
        </p:nvSpPr>
        <p:spPr>
          <a:xfrm>
            <a:off x="295422" y="351693"/>
            <a:ext cx="4451390" cy="6001643"/>
          </a:xfrm>
          <a:prstGeom prst="rect">
            <a:avLst/>
          </a:prstGeom>
          <a:noFill/>
        </p:spPr>
        <p:txBody>
          <a:bodyPr wrap="square" rtlCol="0">
            <a:spAutoFit/>
          </a:bodyPr>
          <a:lstStyle/>
          <a:p>
            <a:r>
              <a:rPr lang="ru-RU" sz="2400" b="1" dirty="0">
                <a:latin typeface="Calibri" pitchFamily="34" charset="0"/>
                <a:cs typeface="Calibri" pitchFamily="34" charset="0"/>
              </a:rPr>
              <a:t>В Санкт-Петербурге очень много примечательных мест. Одно из них- Казанский собор. Храм построен очень давно  и считается одним из самых больших в городе. Его строительство продолжалось около 10 лет. На крыше находится красивый купол с крестом. При входе в собор сооружена красивая колоннада, выстроенная полукругом. Дополняют вид собора множество скульптур. В соборе можно увидеть очень редкие иконы.</a:t>
            </a:r>
          </a:p>
        </p:txBody>
      </p:sp>
    </p:spTree>
    <p:extLst>
      <p:ext uri="{BB962C8B-B14F-4D97-AF65-F5344CB8AC3E}">
        <p14:creationId xmlns:p14="http://schemas.microsoft.com/office/powerpoint/2010/main" val="100334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FE7C60B-37E3-8A20-C0FB-41CB3242E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 y="4737100"/>
            <a:ext cx="4818282" cy="1473200"/>
          </a:xfrm>
          <a:prstGeom prst="rect">
            <a:avLst/>
          </a:prstGeom>
        </p:spPr>
      </p:pic>
      <p:pic>
        <p:nvPicPr>
          <p:cNvPr id="7" name="Рисунок 6">
            <a:extLst>
              <a:ext uri="{FF2B5EF4-FFF2-40B4-BE49-F238E27FC236}">
                <a16:creationId xmlns:a16="http://schemas.microsoft.com/office/drawing/2014/main" id="{D176D8EC-5F9F-E9DC-2A2C-DC838637E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152400"/>
            <a:ext cx="4818282" cy="4940300"/>
          </a:xfrm>
          <a:prstGeom prst="rect">
            <a:avLst/>
          </a:prstGeom>
        </p:spPr>
      </p:pic>
      <p:pic>
        <p:nvPicPr>
          <p:cNvPr id="11" name="Рисунок 10">
            <a:extLst>
              <a:ext uri="{FF2B5EF4-FFF2-40B4-BE49-F238E27FC236}">
                <a16:creationId xmlns:a16="http://schemas.microsoft.com/office/drawing/2014/main" id="{734DABCD-C89D-8BF0-199C-CF26132FE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100" y="1375042"/>
            <a:ext cx="3911600" cy="5213172"/>
          </a:xfrm>
          <a:prstGeom prst="rect">
            <a:avLst/>
          </a:prstGeom>
        </p:spPr>
      </p:pic>
      <p:sp>
        <p:nvSpPr>
          <p:cNvPr id="2" name="TextBox 1"/>
          <p:cNvSpPr txBox="1"/>
          <p:nvPr/>
        </p:nvSpPr>
        <p:spPr>
          <a:xfrm>
            <a:off x="5664200" y="152400"/>
            <a:ext cx="6350000" cy="1200329"/>
          </a:xfrm>
          <a:prstGeom prst="rect">
            <a:avLst/>
          </a:prstGeom>
          <a:noFill/>
        </p:spPr>
        <p:txBody>
          <a:bodyPr wrap="square" rtlCol="0">
            <a:spAutoFit/>
          </a:bodyPr>
          <a:lstStyle/>
          <a:p>
            <a:r>
              <a:rPr lang="ru-RU" b="1" dirty="0">
                <a:latin typeface="Calibri" pitchFamily="34" charset="0"/>
                <a:cs typeface="Calibri" pitchFamily="34" charset="0"/>
              </a:rPr>
              <a:t>Особый интерес внутри собора вызывает надгробие полководца </a:t>
            </a:r>
          </a:p>
          <a:p>
            <a:r>
              <a:rPr lang="ru-RU" b="1" dirty="0">
                <a:latin typeface="Calibri" pitchFamily="34" charset="0"/>
                <a:cs typeface="Calibri" pitchFamily="34" charset="0"/>
              </a:rPr>
              <a:t>Кутузова, над которым хранятся ключи от городов, которые </a:t>
            </a:r>
          </a:p>
          <a:p>
            <a:r>
              <a:rPr lang="ru-RU" b="1" dirty="0">
                <a:latin typeface="Calibri" pitchFamily="34" charset="0"/>
                <a:cs typeface="Calibri" pitchFamily="34" charset="0"/>
              </a:rPr>
              <a:t>Прошел полководец.</a:t>
            </a:r>
          </a:p>
        </p:txBody>
      </p:sp>
    </p:spTree>
    <p:extLst>
      <p:ext uri="{BB962C8B-B14F-4D97-AF65-F5344CB8AC3E}">
        <p14:creationId xmlns:p14="http://schemas.microsoft.com/office/powerpoint/2010/main" val="75357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788" y="0"/>
            <a:ext cx="3932237" cy="850006"/>
          </a:xfrm>
        </p:spPr>
        <p:txBody>
          <a:bodyPr>
            <a:normAutofit/>
          </a:bodyPr>
          <a:lstStyle/>
          <a:p>
            <a:pPr algn="ctr"/>
            <a:r>
              <a:rPr lang="ru-RU" sz="4000" b="1" dirty="0">
                <a:solidFill>
                  <a:schemeClr val="accent4">
                    <a:lumMod val="75000"/>
                  </a:schemeClr>
                </a:solidFill>
                <a:latin typeface="Times New Roman" panose="02020603050405020304" pitchFamily="18" charset="0"/>
                <a:cs typeface="Times New Roman" panose="02020603050405020304" pitchFamily="18" charset="0"/>
              </a:rPr>
              <a:t>Аничков мост.</a:t>
            </a:r>
          </a:p>
        </p:txBody>
      </p:sp>
      <p:sp>
        <p:nvSpPr>
          <p:cNvPr id="4" name="Текст 3"/>
          <p:cNvSpPr>
            <a:spLocks noGrp="1"/>
          </p:cNvSpPr>
          <p:nvPr>
            <p:ph type="body" sz="half" idx="2"/>
          </p:nvPr>
        </p:nvSpPr>
        <p:spPr>
          <a:xfrm>
            <a:off x="177801" y="850007"/>
            <a:ext cx="4533900" cy="5018981"/>
          </a:xfrm>
        </p:spPr>
        <p:txBody>
          <a:bodyPr>
            <a:normAutofit fontScale="62500" lnSpcReduction="20000"/>
          </a:bodyPr>
          <a:lstStyle/>
          <a:p>
            <a:r>
              <a:rPr lang="ru-RU" sz="3600" b="1" dirty="0">
                <a:latin typeface="Calibri" pitchFamily="34" charset="0"/>
                <a:cs typeface="Calibri" pitchFamily="34" charset="0"/>
              </a:rPr>
              <a:t>В нашем городе много мостов. Но самый знаменитый из них – Аничков. Его скульптурная группа, изображающая 4 стадии укрощения коня, тоже стала своеобразным символом города. Кони Аничкова моста, смотрящие в сторону Адмиралтейства подкованы, А смотрящие в сторону площади Восстания- не подкованы. По легенде в стороне площади Восстания были кузницы и кони которые подкованы идут от кузниц в сторону Адмиралтейства, а кони не подкованные наоборот идут к кузнеце, чтобы их подковали.</a:t>
            </a:r>
          </a:p>
        </p:txBody>
      </p:sp>
      <p:pic>
        <p:nvPicPr>
          <p:cNvPr id="2054" name="Picture 6" descr="Аничков мост"/>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715" r="7715"/>
          <a:stretch>
            <a:fillRect/>
          </a:stretch>
        </p:blipFill>
        <p:spPr bwMode="auto">
          <a:xfrm>
            <a:off x="4893972" y="1"/>
            <a:ext cx="728786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335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972391A-FB1D-AD6D-9CA1-1928E1F60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484"/>
            <a:ext cx="7113494" cy="5943600"/>
          </a:xfrm>
          <a:prstGeom prst="rect">
            <a:avLst/>
          </a:prstGeom>
        </p:spPr>
      </p:pic>
      <p:sp>
        <p:nvSpPr>
          <p:cNvPr id="6" name="TextBox 5">
            <a:extLst>
              <a:ext uri="{FF2B5EF4-FFF2-40B4-BE49-F238E27FC236}">
                <a16:creationId xmlns:a16="http://schemas.microsoft.com/office/drawing/2014/main" id="{6949BA98-67A6-26A3-D520-61F773BC39B5}"/>
              </a:ext>
            </a:extLst>
          </p:cNvPr>
          <p:cNvSpPr txBox="1"/>
          <p:nvPr/>
        </p:nvSpPr>
        <p:spPr>
          <a:xfrm>
            <a:off x="3576918" y="215153"/>
            <a:ext cx="5970494" cy="646331"/>
          </a:xfrm>
          <a:prstGeom prst="rect">
            <a:avLst/>
          </a:prstGeom>
          <a:noFill/>
        </p:spPr>
        <p:txBody>
          <a:bodyPr wrap="square" rtlCol="0">
            <a:spAutoFit/>
          </a:bodyPr>
          <a:lstStyle/>
          <a:p>
            <a:pPr algn="ctr"/>
            <a:r>
              <a:rPr lang="ru-RU" sz="3600" b="1" dirty="0">
                <a:solidFill>
                  <a:schemeClr val="accent2">
                    <a:lumMod val="75000"/>
                  </a:schemeClr>
                </a:solidFill>
                <a:latin typeface="Times New Roman" panose="02020603050405020304" pitchFamily="18" charset="0"/>
                <a:cs typeface="Times New Roman" panose="02020603050405020304" pitchFamily="18" charset="0"/>
              </a:rPr>
              <a:t>ПЕТРОВСКИЕ ВОРОТА</a:t>
            </a:r>
          </a:p>
        </p:txBody>
      </p:sp>
      <p:sp>
        <p:nvSpPr>
          <p:cNvPr id="7" name="TextBox 6">
            <a:extLst>
              <a:ext uri="{FF2B5EF4-FFF2-40B4-BE49-F238E27FC236}">
                <a16:creationId xmlns:a16="http://schemas.microsoft.com/office/drawing/2014/main" id="{637F1BB7-7008-945F-00A3-188DCD4BEC7F}"/>
              </a:ext>
            </a:extLst>
          </p:cNvPr>
          <p:cNvSpPr txBox="1"/>
          <p:nvPr/>
        </p:nvSpPr>
        <p:spPr>
          <a:xfrm>
            <a:off x="7782951" y="1041009"/>
            <a:ext cx="4033911" cy="5601533"/>
          </a:xfrm>
          <a:prstGeom prst="rect">
            <a:avLst/>
          </a:prstGeom>
          <a:noFill/>
        </p:spPr>
        <p:txBody>
          <a:bodyPr wrap="square" rtlCol="0">
            <a:spAutoFit/>
          </a:bodyPr>
          <a:lstStyle/>
          <a:p>
            <a:r>
              <a:rPr lang="ru-RU" sz="2000" b="1" dirty="0">
                <a:latin typeface="Calibri" pitchFamily="34" charset="0"/>
                <a:cs typeface="Calibri" pitchFamily="34" charset="0"/>
              </a:rPr>
              <a:t>Перед вами Петровские ворота Петропавловской крепости, еще один из символов Санкт-Петербурга. По преданию, место, где сегодня стоят ворота, определил сам царь. Он срубил 2 молодые березки и установил их в виде арки, обозначив место, где будет вход в крепость. В это время послышался шум крыльев, и Петр со своими приближенными увидели парящего орла. Он сел на созданную арку, что было воспринято, как доброе предзнаменование. Держа птицу в руках, царь прошел через березовую арку и сел на корабль</a:t>
            </a:r>
          </a:p>
          <a:p>
            <a:endParaRPr lang="ru-RU" b="1" dirty="0">
              <a:latin typeface="Calibri" pitchFamily="34" charset="0"/>
              <a:cs typeface="Calibri" pitchFamily="34" charset="0"/>
            </a:endParaRPr>
          </a:p>
        </p:txBody>
      </p:sp>
    </p:spTree>
    <p:extLst>
      <p:ext uri="{BB962C8B-B14F-4D97-AF65-F5344CB8AC3E}">
        <p14:creationId xmlns:p14="http://schemas.microsoft.com/office/powerpoint/2010/main" val="103320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D00ABE-B432-EC2A-FC77-E4A6481E33E0}"/>
              </a:ext>
            </a:extLst>
          </p:cNvPr>
          <p:cNvSpPr>
            <a:spLocks noGrp="1"/>
          </p:cNvSpPr>
          <p:nvPr>
            <p:ph type="ctrTitle"/>
          </p:nvPr>
        </p:nvSpPr>
        <p:spPr/>
        <p:txBody>
          <a:bodyPr/>
          <a:lstStyle/>
          <a:p>
            <a:endParaRPr lang="ru-RU" dirty="0"/>
          </a:p>
        </p:txBody>
      </p:sp>
      <p:sp>
        <p:nvSpPr>
          <p:cNvPr id="3" name="Подзаголовок 2">
            <a:extLst>
              <a:ext uri="{FF2B5EF4-FFF2-40B4-BE49-F238E27FC236}">
                <a16:creationId xmlns:a16="http://schemas.microsoft.com/office/drawing/2014/main" id="{7CDBE3E0-1D7D-7325-57B3-562B4749EBAD}"/>
              </a:ext>
            </a:extLst>
          </p:cNvPr>
          <p:cNvSpPr>
            <a:spLocks noGrp="1"/>
          </p:cNvSpPr>
          <p:nvPr>
            <p:ph type="subTitle" idx="1"/>
          </p:nvPr>
        </p:nvSpPr>
        <p:spPr/>
        <p:txBody>
          <a:bodyPr/>
          <a:lstStyle/>
          <a:p>
            <a:endParaRPr lang="ru-RU" dirty="0"/>
          </a:p>
        </p:txBody>
      </p:sp>
      <p:pic>
        <p:nvPicPr>
          <p:cNvPr id="7" name="Рисунок 6">
            <a:extLst>
              <a:ext uri="{FF2B5EF4-FFF2-40B4-BE49-F238E27FC236}">
                <a16:creationId xmlns:a16="http://schemas.microsoft.com/office/drawing/2014/main" id="{54F9A469-D598-85E2-353B-24944BC13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235" y="8805"/>
            <a:ext cx="9762565" cy="6811663"/>
          </a:xfrm>
          <a:prstGeom prst="rect">
            <a:avLst/>
          </a:prstGeom>
        </p:spPr>
      </p:pic>
    </p:spTree>
    <p:extLst>
      <p:ext uri="{BB962C8B-B14F-4D97-AF65-F5344CB8AC3E}">
        <p14:creationId xmlns:p14="http://schemas.microsoft.com/office/powerpoint/2010/main" val="760386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81C3795-46C4-71EF-6A23-6DFA070FF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54980" cy="6858000"/>
          </a:xfrm>
          <a:prstGeom prst="rect">
            <a:avLst/>
          </a:prstGeom>
        </p:spPr>
      </p:pic>
      <p:sp>
        <p:nvSpPr>
          <p:cNvPr id="6" name="TextBox 5">
            <a:extLst>
              <a:ext uri="{FF2B5EF4-FFF2-40B4-BE49-F238E27FC236}">
                <a16:creationId xmlns:a16="http://schemas.microsoft.com/office/drawing/2014/main" id="{51960C75-53D9-F2CD-EE14-FBB3EAEF15B6}"/>
              </a:ext>
            </a:extLst>
          </p:cNvPr>
          <p:cNvSpPr txBox="1"/>
          <p:nvPr/>
        </p:nvSpPr>
        <p:spPr>
          <a:xfrm rot="10800000" flipV="1">
            <a:off x="5818025" y="476379"/>
            <a:ext cx="6161649" cy="5693866"/>
          </a:xfrm>
          <a:prstGeom prst="rect">
            <a:avLst/>
          </a:prstGeom>
          <a:noFill/>
        </p:spPr>
        <p:txBody>
          <a:bodyPr wrap="square" rtlCol="0">
            <a:spAutoFit/>
          </a:bodyPr>
          <a:lstStyle/>
          <a:p>
            <a:r>
              <a:rPr lang="ru-RU" sz="2800" dirty="0"/>
              <a:t>Еще один символ Санкт-Петербурга-заяц, которой сидит на сваях возле Петропавловской крепости. В самой статуе ничего особенного нет, но живет красивая легенда, которую любят рассказывать туристам. Согласно ей, Петр 1 на этом месте подобрал крошечного зайца, который спасаясь от наводнения, сам прыгнул ему в руки. Теперь это ушастый талисман крепости. Говорят, что если кинуть ему монетку и загадать желание, то он исполнит его.</a:t>
            </a:r>
          </a:p>
        </p:txBody>
      </p:sp>
    </p:spTree>
    <p:extLst>
      <p:ext uri="{BB962C8B-B14F-4D97-AF65-F5344CB8AC3E}">
        <p14:creationId xmlns:p14="http://schemas.microsoft.com/office/powerpoint/2010/main" val="1652043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772025" cy="1403797"/>
          </a:xfrm>
        </p:spPr>
        <p:txBody>
          <a:bodyPr>
            <a:normAutofit/>
          </a:bodyPr>
          <a:lstStyle/>
          <a:p>
            <a:pPr algn="ctr"/>
            <a:r>
              <a:rPr lang="ru-RU" sz="4000" b="1" dirty="0">
                <a:solidFill>
                  <a:schemeClr val="accent5">
                    <a:lumMod val="50000"/>
                  </a:schemeClr>
                </a:solidFill>
                <a:latin typeface="Times New Roman" panose="02020603050405020304" pitchFamily="18" charset="0"/>
                <a:cs typeface="Times New Roman" panose="02020603050405020304" pitchFamily="18" charset="0"/>
              </a:rPr>
              <a:t>Решётка Летнего сада.</a:t>
            </a:r>
          </a:p>
        </p:txBody>
      </p:sp>
      <p:sp>
        <p:nvSpPr>
          <p:cNvPr id="4" name="Текст 3"/>
          <p:cNvSpPr>
            <a:spLocks noGrp="1"/>
          </p:cNvSpPr>
          <p:nvPr>
            <p:ph type="body" sz="half" idx="2"/>
          </p:nvPr>
        </p:nvSpPr>
        <p:spPr>
          <a:xfrm>
            <a:off x="0" y="1300766"/>
            <a:ext cx="4772025" cy="4568222"/>
          </a:xfrm>
        </p:spPr>
        <p:txBody>
          <a:bodyPr>
            <a:normAutofit/>
          </a:bodyPr>
          <a:lstStyle/>
          <a:p>
            <a:r>
              <a:rPr lang="ru-RU" sz="2800" b="1" dirty="0">
                <a:latin typeface="Calibri" pitchFamily="34" charset="0"/>
                <a:cs typeface="Calibri" pitchFamily="34" charset="0"/>
              </a:rPr>
              <a:t>Одно из самых незабываемых украшений невской набережной - легкая и ажурная решетка Летнего сада. Порой кажется, что она сама - создание природы, настолько естественно ее тонко проработанные металлические узоры перекликаются с узорами крон вековых деревьев.</a:t>
            </a:r>
          </a:p>
        </p:txBody>
      </p:sp>
      <p:pic>
        <p:nvPicPr>
          <p:cNvPr id="4098" name="Picture 2" descr="Картинки по запросу решётка летнего сада фото"/>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545" r="4545"/>
          <a:stretch>
            <a:fillRect/>
          </a:stretch>
        </p:blipFill>
        <p:spPr bwMode="auto">
          <a:xfrm>
            <a:off x="4772025" y="0"/>
            <a:ext cx="7416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02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3314DF17-6EBE-2B07-7015-953D70F8C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4397190"/>
            <a:ext cx="5907265" cy="2224745"/>
          </a:xfrm>
          <a:prstGeom prst="rect">
            <a:avLst/>
          </a:prstGeom>
        </p:spPr>
      </p:pic>
      <p:pic>
        <p:nvPicPr>
          <p:cNvPr id="21" name="Рисунок 20">
            <a:extLst>
              <a:ext uri="{FF2B5EF4-FFF2-40B4-BE49-F238E27FC236}">
                <a16:creationId xmlns:a16="http://schemas.microsoft.com/office/drawing/2014/main" id="{06848B5D-29E5-C4FC-9041-B1C92468A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222" y="0"/>
            <a:ext cx="5270103" cy="4128247"/>
          </a:xfrm>
          <a:prstGeom prst="rect">
            <a:avLst/>
          </a:prstGeom>
        </p:spPr>
      </p:pic>
      <p:pic>
        <p:nvPicPr>
          <p:cNvPr id="23" name="Рисунок 22">
            <a:extLst>
              <a:ext uri="{FF2B5EF4-FFF2-40B4-BE49-F238E27FC236}">
                <a16:creationId xmlns:a16="http://schemas.microsoft.com/office/drawing/2014/main" id="{1239E1AC-DF26-CF33-0420-4B5CF36B2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188" y="4397190"/>
            <a:ext cx="5608812" cy="2259104"/>
          </a:xfrm>
          <a:prstGeom prst="rect">
            <a:avLst/>
          </a:prstGeom>
        </p:spPr>
      </p:pic>
      <p:pic>
        <p:nvPicPr>
          <p:cNvPr id="5" name="Рисунок 4">
            <a:extLst>
              <a:ext uri="{FF2B5EF4-FFF2-40B4-BE49-F238E27FC236}">
                <a16:creationId xmlns:a16="http://schemas.microsoft.com/office/drawing/2014/main" id="{76249ABF-8A8B-C9E1-A6AA-EC6F346B2D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675" y="236065"/>
            <a:ext cx="6189276" cy="4128247"/>
          </a:xfrm>
          <a:prstGeom prst="rect">
            <a:avLst/>
          </a:prstGeom>
        </p:spPr>
      </p:pic>
    </p:spTree>
    <p:extLst>
      <p:ext uri="{BB962C8B-B14F-4D97-AF65-F5344CB8AC3E}">
        <p14:creationId xmlns:p14="http://schemas.microsoft.com/office/powerpoint/2010/main" val="2287116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762000"/>
            <a:ext cx="3784601" cy="5632311"/>
          </a:xfrm>
          <a:prstGeom prst="rect">
            <a:avLst/>
          </a:prstGeom>
          <a:noFill/>
        </p:spPr>
        <p:txBody>
          <a:bodyPr wrap="square" rtlCol="0">
            <a:spAutoFit/>
          </a:bodyPr>
          <a:lstStyle/>
          <a:p>
            <a:r>
              <a:rPr lang="ru-RU" sz="2400" b="1" dirty="0">
                <a:latin typeface="Calibri" pitchFamily="34" charset="0"/>
                <a:cs typeface="Calibri" pitchFamily="34" charset="0"/>
              </a:rPr>
              <a:t>Летний сад- самый старый сад в городе, </a:t>
            </a:r>
          </a:p>
          <a:p>
            <a:r>
              <a:rPr lang="ru-RU" sz="2400" b="1" dirty="0">
                <a:latin typeface="Calibri" pitchFamily="34" charset="0"/>
                <a:cs typeface="Calibri" pitchFamily="34" charset="0"/>
              </a:rPr>
              <a:t>место для которого было выбрано самим</a:t>
            </a:r>
          </a:p>
          <a:p>
            <a:r>
              <a:rPr lang="ru-RU" sz="2400" b="1" dirty="0">
                <a:latin typeface="Calibri" pitchFamily="34" charset="0"/>
                <a:cs typeface="Calibri" pitchFamily="34" charset="0"/>
              </a:rPr>
              <a:t>Петром. Первое упоминание о нем</a:t>
            </a:r>
          </a:p>
          <a:p>
            <a:r>
              <a:rPr lang="ru-RU" sz="2400" b="1" dirty="0">
                <a:latin typeface="Calibri" pitchFamily="34" charset="0"/>
                <a:cs typeface="Calibri" pitchFamily="34" charset="0"/>
              </a:rPr>
              <a:t>датировано 1704 году- всего через год после </a:t>
            </a:r>
          </a:p>
          <a:p>
            <a:r>
              <a:rPr lang="ru-RU" sz="2400" b="1" dirty="0">
                <a:latin typeface="Calibri" pitchFamily="34" charset="0"/>
                <a:cs typeface="Calibri" pitchFamily="34" charset="0"/>
              </a:rPr>
              <a:t>основания Петербурга! Сначала он засаживался</a:t>
            </a:r>
          </a:p>
          <a:p>
            <a:r>
              <a:rPr lang="ru-RU" sz="2400" b="1" dirty="0">
                <a:latin typeface="Calibri" pitchFamily="34" charset="0"/>
                <a:cs typeface="Calibri" pitchFamily="34" charset="0"/>
              </a:rPr>
              <a:t>только однолетними цветами, то есть «летниками», </a:t>
            </a:r>
          </a:p>
          <a:p>
            <a:r>
              <a:rPr lang="ru-RU" sz="2400" b="1" dirty="0">
                <a:latin typeface="Calibri" pitchFamily="34" charset="0"/>
                <a:cs typeface="Calibri" pitchFamily="34" charset="0"/>
              </a:rPr>
              <a:t>потому и назвали его Летним садом.</a:t>
            </a:r>
          </a:p>
        </p:txBody>
      </p:sp>
      <p:pic>
        <p:nvPicPr>
          <p:cNvPr id="11" name="Рисунок 10">
            <a:extLst>
              <a:ext uri="{FF2B5EF4-FFF2-40B4-BE49-F238E27FC236}">
                <a16:creationId xmlns:a16="http://schemas.microsoft.com/office/drawing/2014/main" id="{F6BF0618-E5CE-C2A2-2848-8FFB33FBA5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2263" y="134472"/>
            <a:ext cx="8191886" cy="6259840"/>
          </a:xfrm>
          <a:prstGeom prst="rect">
            <a:avLst/>
          </a:prstGeom>
        </p:spPr>
      </p:pic>
    </p:spTree>
    <p:extLst>
      <p:ext uri="{BB962C8B-B14F-4D97-AF65-F5344CB8AC3E}">
        <p14:creationId xmlns:p14="http://schemas.microsoft.com/office/powerpoint/2010/main" val="2906196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70887F-73F3-1872-5C95-895C859004FA}"/>
              </a:ext>
            </a:extLst>
          </p:cNvPr>
          <p:cNvSpPr txBox="1"/>
          <p:nvPr/>
        </p:nvSpPr>
        <p:spPr>
          <a:xfrm>
            <a:off x="524435" y="833718"/>
            <a:ext cx="11376211" cy="5262979"/>
          </a:xfrm>
          <a:prstGeom prst="rect">
            <a:avLst/>
          </a:prstGeom>
          <a:noFill/>
        </p:spPr>
        <p:txBody>
          <a:bodyPr wrap="square" rtlCol="0">
            <a:spAutoFit/>
          </a:bodyPr>
          <a:lstStyle/>
          <a:p>
            <a:r>
              <a:rPr lang="ru-RU" sz="2800" dirty="0"/>
              <a:t>Петр 1 лично давал указания, какие и откуда привозить деревья и цветы, сам составил первый проект сада и следил за его осуществлением. Царь пригласил для воплощения своей идеи шведского садовника. </a:t>
            </a:r>
          </a:p>
          <a:p>
            <a:endParaRPr lang="ru-RU" sz="2800" dirty="0"/>
          </a:p>
          <a:p>
            <a:r>
              <a:rPr lang="ru-RU" sz="2800" dirty="0"/>
              <a:t>Рассказывали, что, осмотрев его работу, Петр спросил, нельзя ли устроить в саду что-нибудь поучительное, чтобы посетители не просто гуляли, но и одновременно получали полезные сведения. Швед призадумался и предложил разложить на скамейках книги, прикрыв их от дождя. Но царь выбрал другой вариант- он решил сделать в саду фонтаны, на которых изобразить сценки из басен. И вот среди дорожек садового лабиринта появилось целых 60 фонтанов с фигурами животных.</a:t>
            </a:r>
          </a:p>
        </p:txBody>
      </p:sp>
    </p:spTree>
    <p:extLst>
      <p:ext uri="{BB962C8B-B14F-4D97-AF65-F5344CB8AC3E}">
        <p14:creationId xmlns:p14="http://schemas.microsoft.com/office/powerpoint/2010/main" val="807153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C0537-5E3C-7894-3EDC-10501961BF3D}"/>
              </a:ext>
            </a:extLst>
          </p:cNvPr>
          <p:cNvSpPr txBox="1"/>
          <p:nvPr/>
        </p:nvSpPr>
        <p:spPr>
          <a:xfrm>
            <a:off x="168811" y="2128877"/>
            <a:ext cx="5444589" cy="2862322"/>
          </a:xfrm>
          <a:prstGeom prst="rect">
            <a:avLst/>
          </a:prstGeom>
          <a:noFill/>
        </p:spPr>
        <p:txBody>
          <a:bodyPr wrap="square" rtlCol="0">
            <a:spAutoFit/>
          </a:bodyPr>
          <a:lstStyle/>
          <a:p>
            <a:r>
              <a:rPr lang="ru-RU" sz="2000" b="1" dirty="0"/>
              <a:t>Пруды Летнего сада создавались для питания водой его фонтанов. Карпеев пруд и другие пруды были зарыблены редкими породами рыб. Их доставляли из Волги и Дона. Из истории известно, что в 1718 году Петр 1 в день своего рождения 30 мая водил гостей по Летнему саду, где, между прочим, показывал «фонтаны и в них плавающих дивных морских животных».</a:t>
            </a:r>
          </a:p>
        </p:txBody>
      </p:sp>
      <p:sp>
        <p:nvSpPr>
          <p:cNvPr id="5" name="TextBox 4"/>
          <p:cNvSpPr txBox="1"/>
          <p:nvPr/>
        </p:nvSpPr>
        <p:spPr>
          <a:xfrm>
            <a:off x="5995851" y="0"/>
            <a:ext cx="5688867" cy="2308324"/>
          </a:xfrm>
          <a:prstGeom prst="rect">
            <a:avLst/>
          </a:prstGeom>
          <a:noFill/>
        </p:spPr>
        <p:txBody>
          <a:bodyPr wrap="square" rtlCol="0">
            <a:spAutoFit/>
          </a:bodyPr>
          <a:lstStyle/>
          <a:p>
            <a:r>
              <a:rPr lang="ru-RU" b="1" dirty="0"/>
              <a:t>Ну конечно же, главной достопримечательностью </a:t>
            </a:r>
          </a:p>
          <a:p>
            <a:r>
              <a:rPr lang="ru-RU" b="1" dirty="0"/>
              <a:t>Летнего сада с петровских времен и до наших </a:t>
            </a:r>
          </a:p>
          <a:p>
            <a:r>
              <a:rPr lang="ru-RU" b="1" dirty="0"/>
              <a:t>дней остается его скульптурный декор. Это было</a:t>
            </a:r>
          </a:p>
          <a:p>
            <a:r>
              <a:rPr lang="ru-RU" b="1" dirty="0"/>
              <a:t>огромным новшеством для России- до этого</a:t>
            </a:r>
          </a:p>
          <a:p>
            <a:r>
              <a:rPr lang="ru-RU" b="1" dirty="0"/>
              <a:t>об украшении садов скульптурами и не слыхивали.</a:t>
            </a:r>
          </a:p>
          <a:p>
            <a:r>
              <a:rPr lang="ru-RU" b="1" dirty="0"/>
              <a:t>Но царь пожелал  и в этом не отставать. Мраморные</a:t>
            </a:r>
          </a:p>
          <a:p>
            <a:r>
              <a:rPr lang="ru-RU" b="1" dirty="0"/>
              <a:t>статуи закупили в Италии, причем Петр лично</a:t>
            </a:r>
          </a:p>
          <a:p>
            <a:r>
              <a:rPr lang="ru-RU" b="1" dirty="0"/>
              <a:t>руководил их отбором.</a:t>
            </a:r>
          </a:p>
        </p:txBody>
      </p:sp>
      <p:sp>
        <p:nvSpPr>
          <p:cNvPr id="6" name="TextBox 5"/>
          <p:cNvSpPr txBox="1"/>
          <p:nvPr/>
        </p:nvSpPr>
        <p:spPr>
          <a:xfrm>
            <a:off x="168811" y="342900"/>
            <a:ext cx="5444589" cy="1754326"/>
          </a:xfrm>
          <a:prstGeom prst="rect">
            <a:avLst/>
          </a:prstGeom>
          <a:noFill/>
        </p:spPr>
        <p:txBody>
          <a:bodyPr wrap="square" rtlCol="0">
            <a:spAutoFit/>
          </a:bodyPr>
          <a:lstStyle/>
          <a:p>
            <a:r>
              <a:rPr lang="ru-RU" b="1" dirty="0"/>
              <a:t>Петр любил устраивать в летнем саду всевозможные</a:t>
            </a:r>
          </a:p>
          <a:p>
            <a:r>
              <a:rPr lang="ru-RU" b="1" dirty="0"/>
              <a:t>торжества, приемы, на которых собирал знатных вельмож </a:t>
            </a:r>
          </a:p>
          <a:p>
            <a:r>
              <a:rPr lang="ru-RU" b="1" dirty="0"/>
              <a:t>с женами и </a:t>
            </a:r>
            <a:r>
              <a:rPr lang="ru-RU" b="1" dirty="0" err="1"/>
              <a:t>дочерьми</a:t>
            </a:r>
            <a:r>
              <a:rPr lang="ru-RU" b="1" dirty="0"/>
              <a:t>, богатых купцов, офицеров, </a:t>
            </a:r>
          </a:p>
          <a:p>
            <a:r>
              <a:rPr lang="ru-RU" b="1" dirty="0"/>
              <a:t>иностранных дипломатов.</a:t>
            </a:r>
          </a:p>
        </p:txBody>
      </p:sp>
      <p:pic>
        <p:nvPicPr>
          <p:cNvPr id="4" name="Рисунок 3">
            <a:extLst>
              <a:ext uri="{FF2B5EF4-FFF2-40B4-BE49-F238E27FC236}">
                <a16:creationId xmlns:a16="http://schemas.microsoft.com/office/drawing/2014/main" id="{546E8AE3-4AD9-F2E0-4E9F-0E5F82723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788" y="2397901"/>
            <a:ext cx="6254401" cy="4169600"/>
          </a:xfrm>
          <a:prstGeom prst="rect">
            <a:avLst/>
          </a:prstGeom>
        </p:spPr>
      </p:pic>
    </p:spTree>
    <p:extLst>
      <p:ext uri="{BB962C8B-B14F-4D97-AF65-F5344CB8AC3E}">
        <p14:creationId xmlns:p14="http://schemas.microsoft.com/office/powerpoint/2010/main" val="593944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71F387A7-7D99-FACC-9324-BD04998A3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8858" y="-30261"/>
            <a:ext cx="7203141" cy="5409559"/>
          </a:xfrm>
          <a:prstGeom prst="rect">
            <a:avLst/>
          </a:prstGeom>
        </p:spPr>
      </p:pic>
      <p:sp>
        <p:nvSpPr>
          <p:cNvPr id="2" name="TextBox 1"/>
          <p:cNvSpPr txBox="1"/>
          <p:nvPr/>
        </p:nvSpPr>
        <p:spPr>
          <a:xfrm>
            <a:off x="141279" y="1237851"/>
            <a:ext cx="4744392" cy="2677656"/>
          </a:xfrm>
          <a:prstGeom prst="rect">
            <a:avLst/>
          </a:prstGeom>
          <a:noFill/>
        </p:spPr>
        <p:txBody>
          <a:bodyPr wrap="square" rtlCol="0">
            <a:spAutoFit/>
          </a:bodyPr>
          <a:lstStyle/>
          <a:p>
            <a:r>
              <a:rPr lang="ru-RU" sz="2800" b="1" dirty="0">
                <a:latin typeface="Calibri" pitchFamily="34" charset="0"/>
                <a:cs typeface="Calibri" pitchFamily="34" charset="0"/>
              </a:rPr>
              <a:t>Единственное сооружение </a:t>
            </a:r>
          </a:p>
          <a:p>
            <a:r>
              <a:rPr lang="ru-RU" sz="2800" b="1" dirty="0">
                <a:latin typeface="Calibri" pitchFamily="34" charset="0"/>
                <a:cs typeface="Calibri" pitchFamily="34" charset="0"/>
              </a:rPr>
              <a:t>сохранившееся в Летнем саду по сей день,-это</a:t>
            </a:r>
          </a:p>
          <a:p>
            <a:r>
              <a:rPr lang="ru-RU" sz="2800" b="1" dirty="0">
                <a:latin typeface="Calibri" pitchFamily="34" charset="0"/>
                <a:cs typeface="Calibri" pitchFamily="34" charset="0"/>
              </a:rPr>
              <a:t>летний дворец Петра. Во дворце жили только </a:t>
            </a:r>
          </a:p>
          <a:p>
            <a:r>
              <a:rPr lang="ru-RU" sz="2800" b="1" dirty="0">
                <a:latin typeface="Calibri" pitchFamily="34" charset="0"/>
                <a:cs typeface="Calibri" pitchFamily="34" charset="0"/>
              </a:rPr>
              <a:t>летом с мая по октябрь.</a:t>
            </a:r>
          </a:p>
        </p:txBody>
      </p:sp>
      <p:sp>
        <p:nvSpPr>
          <p:cNvPr id="4" name="TextBox 3"/>
          <p:cNvSpPr txBox="1"/>
          <p:nvPr/>
        </p:nvSpPr>
        <p:spPr>
          <a:xfrm>
            <a:off x="406399" y="457200"/>
            <a:ext cx="4254501" cy="769441"/>
          </a:xfrm>
          <a:prstGeom prst="rect">
            <a:avLst/>
          </a:prstGeom>
          <a:noFill/>
        </p:spPr>
        <p:txBody>
          <a:bodyPr wrap="square" rtlCol="0">
            <a:spAutoFit/>
          </a:bodyPr>
          <a:lstStyle/>
          <a:p>
            <a:r>
              <a:rPr lang="ru-RU" sz="4400" b="1" dirty="0">
                <a:latin typeface="Calibri" pitchFamily="34" charset="0"/>
                <a:cs typeface="Calibri" pitchFamily="34" charset="0"/>
              </a:rPr>
              <a:t>Летний дворец</a:t>
            </a:r>
          </a:p>
        </p:txBody>
      </p:sp>
    </p:spTree>
    <p:extLst>
      <p:ext uri="{BB962C8B-B14F-4D97-AF65-F5344CB8AC3E}">
        <p14:creationId xmlns:p14="http://schemas.microsoft.com/office/powerpoint/2010/main" val="3231250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артинки по запросу разведённый мост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79800" y="139701"/>
            <a:ext cx="4940300" cy="646331"/>
          </a:xfrm>
          <a:prstGeom prst="rect">
            <a:avLst/>
          </a:prstGeom>
          <a:noFill/>
        </p:spPr>
        <p:txBody>
          <a:bodyPr wrap="square" rtlCol="0">
            <a:spAutoFit/>
          </a:bodyPr>
          <a:lstStyle/>
          <a:p>
            <a:r>
              <a:rPr lang="ru-RU" sz="3600" b="1" dirty="0">
                <a:latin typeface="Calibri" pitchFamily="34" charset="0"/>
                <a:cs typeface="Calibri" pitchFamily="34" charset="0"/>
              </a:rPr>
              <a:t>Спасибо за внимание!</a:t>
            </a:r>
          </a:p>
        </p:txBody>
      </p:sp>
    </p:spTree>
    <p:extLst>
      <p:ext uri="{BB962C8B-B14F-4D97-AF65-F5344CB8AC3E}">
        <p14:creationId xmlns:p14="http://schemas.microsoft.com/office/powerpoint/2010/main" val="6936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772025" cy="1339403"/>
          </a:xfrm>
        </p:spPr>
        <p:txBody>
          <a:bodyPr>
            <a:normAutofit fontScale="90000"/>
          </a:bodyPr>
          <a:lstStyle/>
          <a:p>
            <a:pPr algn="ctr"/>
            <a:r>
              <a:rPr lang="ru-RU" b="1" dirty="0">
                <a:solidFill>
                  <a:srgbClr val="C00000"/>
                </a:solidFill>
                <a:latin typeface="Times New Roman" panose="02020603050405020304" pitchFamily="18" charset="0"/>
                <a:cs typeface="Times New Roman" panose="02020603050405020304" pitchFamily="18" charset="0"/>
              </a:rPr>
              <a:t>Визитная карточка Санкт- Петербурга.</a:t>
            </a:r>
            <a:br>
              <a:rPr lang="ru-RU" b="1" dirty="0">
                <a:solidFill>
                  <a:srgbClr val="C00000"/>
                </a:solidFill>
                <a:latin typeface="Times New Roman" panose="02020603050405020304" pitchFamily="18" charset="0"/>
                <a:cs typeface="Times New Roman" panose="02020603050405020304" pitchFamily="18" charset="0"/>
              </a:rPr>
            </a:br>
            <a:r>
              <a:rPr lang="ru-RU" b="1" dirty="0">
                <a:solidFill>
                  <a:srgbClr val="FF0000"/>
                </a:solidFill>
                <a:latin typeface="Times New Roman" panose="02020603050405020304" pitchFamily="18" charset="0"/>
                <a:cs typeface="Times New Roman" panose="02020603050405020304" pitchFamily="18" charset="0"/>
              </a:rPr>
              <a:t>Герб.</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15910" y="1339403"/>
            <a:ext cx="5067278" cy="5518597"/>
          </a:xfrm>
        </p:spPr>
        <p:txBody>
          <a:bodyPr>
            <a:normAutofit/>
          </a:bodyPr>
          <a:lstStyle/>
          <a:p>
            <a:r>
              <a:rPr lang="ru-RU" sz="2000" b="1" dirty="0">
                <a:latin typeface="Times New Roman" panose="02020603050405020304" pitchFamily="18" charset="0"/>
                <a:cs typeface="Times New Roman" panose="02020603050405020304" pitchFamily="18" charset="0"/>
              </a:rPr>
              <a:t>Что же такое герб? Прежде всего- это щит. Герб должен отражать особенность положения и роль города. Географическое положение нашего города таково: он и на море и на реке. И на гербе мы видим два якоря: морской (двузубый) и речной (</a:t>
            </a:r>
            <a:r>
              <a:rPr lang="ru-RU" sz="2000" b="1" dirty="0" err="1">
                <a:latin typeface="Times New Roman" panose="02020603050405020304" pitchFamily="18" charset="0"/>
                <a:cs typeface="Times New Roman" panose="02020603050405020304" pitchFamily="18" charset="0"/>
              </a:rPr>
              <a:t>четырёхзубый</a:t>
            </a:r>
            <a:r>
              <a:rPr lang="ru-RU" sz="2000" b="1" dirty="0">
                <a:latin typeface="Times New Roman" panose="02020603050405020304" pitchFamily="18" charset="0"/>
                <a:cs typeface="Times New Roman" panose="02020603050405020304" pitchFamily="18" charset="0"/>
              </a:rPr>
              <a:t>).В то время, когда создавался герб, Санкт-Петербург был столицей Российского государства. Поэтому на гербе мы видим символ императорской власти-скипетр. Щит красного цвета-это цвет власти и могущества. Петербург морской речной порт. Скипетр означает ,что город-столица. Сейчас столица России- Москва. Но герб решили сохранить прежний. Санкт-Петербург называют «северный столицей».</a:t>
            </a:r>
          </a:p>
          <a:p>
            <a:endParaRPr lang="ru-RU" sz="2000" b="1" dirty="0">
              <a:latin typeface="Times New Roman" panose="02020603050405020304" pitchFamily="18" charset="0"/>
              <a:cs typeface="Times New Roman" panose="02020603050405020304" pitchFamily="18" charset="0"/>
            </a:endParaRPr>
          </a:p>
        </p:txBody>
      </p:sp>
      <p:pic>
        <p:nvPicPr>
          <p:cNvPr id="1028" name="Picture 4" descr="Картинки по запросу герб спб"/>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xfrm>
            <a:off x="5168901" y="564774"/>
            <a:ext cx="6591096" cy="605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75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41B0648E-BA27-7A13-8799-BED2C712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512" y="6119"/>
            <a:ext cx="4863352" cy="3305175"/>
          </a:xfrm>
          <a:prstGeom prst="rect">
            <a:avLst/>
          </a:prstGeom>
        </p:spPr>
      </p:pic>
      <p:pic>
        <p:nvPicPr>
          <p:cNvPr id="16" name="Picture 4" descr="Картинки по запросу герб спб">
            <a:extLst>
              <a:ext uri="{FF2B5EF4-FFF2-40B4-BE49-F238E27FC236}">
                <a16:creationId xmlns:a16="http://schemas.microsoft.com/office/drawing/2014/main" id="{A80CCDB5-7200-56EE-74BD-B078C1820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8" r="2508"/>
          <a:stretch>
            <a:fillRect/>
          </a:stretch>
        </p:blipFill>
        <p:spPr bwMode="auto">
          <a:xfrm>
            <a:off x="6787511" y="3311294"/>
            <a:ext cx="4584218" cy="33784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9451" y="3670663"/>
            <a:ext cx="6021980" cy="2308324"/>
          </a:xfrm>
          <a:prstGeom prst="rect">
            <a:avLst/>
          </a:prstGeom>
          <a:noFill/>
        </p:spPr>
        <p:txBody>
          <a:bodyPr wrap="square" rtlCol="0">
            <a:spAutoFit/>
          </a:bodyPr>
          <a:lstStyle/>
          <a:p>
            <a:r>
              <a:rPr lang="ru-RU" b="1" dirty="0">
                <a:latin typeface="Calibri" pitchFamily="34" charset="0"/>
                <a:cs typeface="Calibri" pitchFamily="34" charset="0"/>
              </a:rPr>
              <a:t>У Петербурга 2 ключа: один большой, другой поменьше. </a:t>
            </a:r>
          </a:p>
          <a:p>
            <a:r>
              <a:rPr lang="ru-RU" b="1" dirty="0">
                <a:latin typeface="Calibri" pitchFamily="34" charset="0"/>
                <a:cs typeface="Calibri" pitchFamily="34" charset="0"/>
              </a:rPr>
              <a:t>Они сделаны из металла и покрыты золотом. Кольцо </a:t>
            </a:r>
          </a:p>
          <a:p>
            <a:r>
              <a:rPr lang="ru-RU" b="1" dirty="0">
                <a:latin typeface="Calibri" pitchFamily="34" charset="0"/>
                <a:cs typeface="Calibri" pitchFamily="34" charset="0"/>
              </a:rPr>
              <a:t>Большого ключа украшает двуглавый орел. На груди у него</a:t>
            </a:r>
          </a:p>
          <a:p>
            <a:r>
              <a:rPr lang="ru-RU" b="1" dirty="0">
                <a:latin typeface="Calibri" pitchFamily="34" charset="0"/>
                <a:cs typeface="Calibri" pitchFamily="34" charset="0"/>
              </a:rPr>
              <a:t>Герб Санкт-Петербурга. Дужка другого ключа выглядит</a:t>
            </a:r>
          </a:p>
          <a:p>
            <a:r>
              <a:rPr lang="ru-RU" b="1" dirty="0">
                <a:latin typeface="Calibri" pitchFamily="34" charset="0"/>
                <a:cs typeface="Calibri" pitchFamily="34" charset="0"/>
              </a:rPr>
              <a:t>Как 2 плавно изогнутые веточки лаврового дерева.</a:t>
            </a:r>
          </a:p>
          <a:p>
            <a:r>
              <a:rPr lang="ru-RU" b="1" dirty="0">
                <a:latin typeface="Calibri" pitchFamily="34" charset="0"/>
                <a:cs typeface="Calibri" pitchFamily="34" charset="0"/>
              </a:rPr>
              <a:t>Ключи хранятся в ларце, на бархатной подушечке.</a:t>
            </a:r>
          </a:p>
          <a:p>
            <a:endParaRPr lang="ru-RU" b="1" dirty="0">
              <a:latin typeface="Calibri" pitchFamily="34" charset="0"/>
              <a:cs typeface="Calibri" pitchFamily="34" charset="0"/>
            </a:endParaRPr>
          </a:p>
        </p:txBody>
      </p:sp>
      <p:sp>
        <p:nvSpPr>
          <p:cNvPr id="2" name="TextBox 1"/>
          <p:cNvSpPr txBox="1"/>
          <p:nvPr/>
        </p:nvSpPr>
        <p:spPr>
          <a:xfrm>
            <a:off x="418012" y="431074"/>
            <a:ext cx="6113418" cy="3139321"/>
          </a:xfrm>
          <a:prstGeom prst="rect">
            <a:avLst/>
          </a:prstGeom>
          <a:noFill/>
        </p:spPr>
        <p:txBody>
          <a:bodyPr wrap="square" rtlCol="0">
            <a:spAutoFit/>
          </a:bodyPr>
          <a:lstStyle/>
          <a:p>
            <a:r>
              <a:rPr lang="ru-RU" b="1" dirty="0"/>
              <a:t>Практически каждый крупный город имеет свои </a:t>
            </a:r>
          </a:p>
          <a:p>
            <a:r>
              <a:rPr lang="ru-RU" b="1" dirty="0"/>
              <a:t>Символические ключи. Прежде в средневековые времена, </a:t>
            </a:r>
          </a:p>
          <a:p>
            <a:r>
              <a:rPr lang="ru-RU" b="1" dirty="0"/>
              <a:t>Это был реально существующий ключ, которым отпирали</a:t>
            </a:r>
          </a:p>
          <a:p>
            <a:r>
              <a:rPr lang="ru-RU" b="1" dirty="0"/>
              <a:t>Городские ворота. В военных условиях его как трофей и </a:t>
            </a:r>
          </a:p>
          <a:p>
            <a:r>
              <a:rPr lang="ru-RU" b="1" dirty="0"/>
              <a:t>Символ победы получал победитель, а в мирное время он </a:t>
            </a:r>
          </a:p>
          <a:p>
            <a:r>
              <a:rPr lang="ru-RU" b="1" dirty="0"/>
              <a:t>Выполнял роль своего рода эстафетной палочки, </a:t>
            </a:r>
          </a:p>
          <a:p>
            <a:r>
              <a:rPr lang="ru-RU" b="1" dirty="0"/>
              <a:t>Символизирующей передачу власти при очередных выборах</a:t>
            </a:r>
          </a:p>
          <a:p>
            <a:r>
              <a:rPr lang="ru-RU" b="1" dirty="0"/>
              <a:t>Главы города. В Петербурге городских ворот не было, но </a:t>
            </a:r>
          </a:p>
          <a:p>
            <a:r>
              <a:rPr lang="ru-RU" b="1" dirty="0"/>
              <a:t>свои ключи были- они хранятся в музее истории города в </a:t>
            </a:r>
          </a:p>
          <a:p>
            <a:r>
              <a:rPr lang="ru-RU" b="1" dirty="0"/>
              <a:t>Петропавловской крепости.</a:t>
            </a:r>
          </a:p>
        </p:txBody>
      </p:sp>
    </p:spTree>
    <p:extLst>
      <p:ext uri="{BB962C8B-B14F-4D97-AF65-F5344CB8AC3E}">
        <p14:creationId xmlns:p14="http://schemas.microsoft.com/office/powerpoint/2010/main" val="131583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A5839577-59CB-1995-8D67-DE398F36B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123329" cy="6858000"/>
          </a:xfrm>
          <a:prstGeom prst="rect">
            <a:avLst/>
          </a:prstGeom>
        </p:spPr>
      </p:pic>
      <p:pic>
        <p:nvPicPr>
          <p:cNvPr id="11" name="Рисунок 10">
            <a:extLst>
              <a:ext uri="{FF2B5EF4-FFF2-40B4-BE49-F238E27FC236}">
                <a16:creationId xmlns:a16="http://schemas.microsoft.com/office/drawing/2014/main" id="{8775E837-2BB7-FD4F-33E5-304BEF9DF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613" y="0"/>
            <a:ext cx="5616388" cy="6858000"/>
          </a:xfrm>
          <a:prstGeom prst="rect">
            <a:avLst/>
          </a:prstGeom>
        </p:spPr>
      </p:pic>
    </p:spTree>
    <p:extLst>
      <p:ext uri="{BB962C8B-B14F-4D97-AF65-F5344CB8AC3E}">
        <p14:creationId xmlns:p14="http://schemas.microsoft.com/office/powerpoint/2010/main" val="56711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72167"/>
            <a:ext cx="3932237" cy="2144333"/>
          </a:xfrm>
        </p:spPr>
        <p:txBody>
          <a:bodyPr>
            <a:normAutofit/>
          </a:bodyPr>
          <a:lstStyle/>
          <a:p>
            <a:pPr algn="ctr"/>
            <a:r>
              <a:rPr lang="ru-RU" sz="6000" dirty="0">
                <a:solidFill>
                  <a:srgbClr val="C00000"/>
                </a:solidFill>
                <a:latin typeface="Times New Roman" panose="02020603050405020304" pitchFamily="18" charset="0"/>
                <a:cs typeface="Times New Roman" panose="02020603050405020304" pitchFamily="18" charset="0"/>
              </a:rPr>
              <a:t>Флаг</a:t>
            </a:r>
          </a:p>
        </p:txBody>
      </p:sp>
      <p:sp>
        <p:nvSpPr>
          <p:cNvPr id="4" name="Текст 3"/>
          <p:cNvSpPr>
            <a:spLocks noGrp="1"/>
          </p:cNvSpPr>
          <p:nvPr>
            <p:ph type="body" sz="half" idx="2"/>
          </p:nvPr>
        </p:nvSpPr>
        <p:spPr>
          <a:xfrm>
            <a:off x="127001" y="1043189"/>
            <a:ext cx="3530600" cy="5649711"/>
          </a:xfrm>
        </p:spPr>
        <p:txBody>
          <a:bodyPr>
            <a:normAutofit/>
          </a:bodyPr>
          <a:lstStyle/>
          <a:p>
            <a:endParaRPr lang="ru-RU" sz="3600" b="1" dirty="0">
              <a:latin typeface="Calibri" pitchFamily="34" charset="0"/>
              <a:cs typeface="Calibri" pitchFamily="34" charset="0"/>
            </a:endParaRPr>
          </a:p>
          <a:p>
            <a:r>
              <a:rPr lang="ru-RU" sz="3600" b="1" dirty="0">
                <a:latin typeface="Calibri" pitchFamily="34" charset="0"/>
                <a:cs typeface="Calibri" pitchFamily="34" charset="0"/>
              </a:rPr>
              <a:t>Флаг нашего города очень похож на герб. Только он вытянут в виде прямоугольника</a:t>
            </a:r>
          </a:p>
        </p:txBody>
      </p:sp>
      <p:pic>
        <p:nvPicPr>
          <p:cNvPr id="2050" name="Picture 2" descr="Картинки по запросу флаг спб"/>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764" r="7764"/>
          <a:stretch>
            <a:fillRect/>
          </a:stretch>
        </p:blipFill>
        <p:spPr bwMode="auto">
          <a:xfrm>
            <a:off x="3889421" y="355601"/>
            <a:ext cx="7858079"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99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5092700" cy="762000"/>
          </a:xfrm>
        </p:spPr>
        <p:txBody>
          <a:bodyPr>
            <a:normAutofit/>
          </a:bodyPr>
          <a:lstStyle/>
          <a:p>
            <a:pPr algn="ctr"/>
            <a:r>
              <a:rPr lang="ru-RU" sz="4000" b="1" dirty="0">
                <a:solidFill>
                  <a:srgbClr val="CC66FF"/>
                </a:solidFill>
                <a:latin typeface="Times New Roman" panose="02020603050405020304" pitchFamily="18" charset="0"/>
                <a:cs typeface="Times New Roman" panose="02020603050405020304" pitchFamily="18" charset="0"/>
              </a:rPr>
              <a:t>Медный всадник</a:t>
            </a:r>
          </a:p>
        </p:txBody>
      </p:sp>
      <p:sp>
        <p:nvSpPr>
          <p:cNvPr id="4" name="Текст 3"/>
          <p:cNvSpPr>
            <a:spLocks noGrp="1"/>
          </p:cNvSpPr>
          <p:nvPr>
            <p:ph type="body" sz="half" idx="2"/>
          </p:nvPr>
        </p:nvSpPr>
        <p:spPr>
          <a:xfrm>
            <a:off x="88900" y="1460500"/>
            <a:ext cx="4889500" cy="2832100"/>
          </a:xfrm>
        </p:spPr>
        <p:txBody>
          <a:bodyPr>
            <a:normAutofit/>
          </a:bodyPr>
          <a:lstStyle/>
          <a:p>
            <a:r>
              <a:rPr lang="ru-RU" sz="3600" b="1" dirty="0">
                <a:latin typeface="Calibri" pitchFamily="34" charset="0"/>
                <a:cs typeface="Calibri" pitchFamily="34" charset="0"/>
              </a:rPr>
              <a:t>У нашего города есть ещё символы. Это памятник основателю нашего города Петру 1</a:t>
            </a:r>
          </a:p>
        </p:txBody>
      </p:sp>
      <p:pic>
        <p:nvPicPr>
          <p:cNvPr id="5" name="Picture 5" descr="Картинки по запросу медный всадник фото"/>
          <p:cNvPicPr>
            <a:picLocks noGrp="1" noChangeAspect="1" noChangeArrowheads="1"/>
          </p:cNvPicPr>
          <p:nvPr>
            <p:ph type="pic" idx="1"/>
          </p:nvPr>
        </p:nvPicPr>
        <p:blipFill>
          <a:blip r:embed="rId2"/>
          <a:srcRect l="16075" r="16075"/>
          <a:stretch>
            <a:fillRect/>
          </a:stretch>
        </p:blipFill>
        <p:spPr bwMode="auto">
          <a:xfrm>
            <a:off x="5183188" y="0"/>
            <a:ext cx="7008812" cy="6858000"/>
          </a:xfrm>
          <a:prstGeom prst="rect">
            <a:avLst/>
          </a:prstGeom>
          <a:noFill/>
        </p:spPr>
      </p:pic>
    </p:spTree>
    <p:extLst>
      <p:ext uri="{BB962C8B-B14F-4D97-AF65-F5344CB8AC3E}">
        <p14:creationId xmlns:p14="http://schemas.microsoft.com/office/powerpoint/2010/main" val="395494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2DDD97-B75C-DAB4-141F-8495957AF882}"/>
              </a:ext>
            </a:extLst>
          </p:cNvPr>
          <p:cNvSpPr txBox="1"/>
          <p:nvPr/>
        </p:nvSpPr>
        <p:spPr>
          <a:xfrm>
            <a:off x="336159" y="231239"/>
            <a:ext cx="11719853" cy="6001643"/>
          </a:xfrm>
          <a:prstGeom prst="rect">
            <a:avLst/>
          </a:prstGeom>
          <a:noFill/>
        </p:spPr>
        <p:txBody>
          <a:bodyPr wrap="square" rtlCol="0">
            <a:spAutoFit/>
          </a:bodyPr>
          <a:lstStyle/>
          <a:p>
            <a:r>
              <a:rPr lang="ru-RU" dirty="0"/>
              <a:t>  </a:t>
            </a:r>
            <a:r>
              <a:rPr lang="ru-RU" sz="2400" dirty="0"/>
              <a:t>Одним из символов Петербурга стал величественный памятник основателю города Петру 1. Император поднял на дыбы коня, правую руку он протягивает вперед, словно говоря: «Здесь будет город заложен. Величественный монумент, который увековечит память первого российского императора, решила возвести жена его внука императрица Екатерина 2. Создать памятник должен был знаменитый скульптор Этьенн-Морис Фальконе, он специально для этого приехал из Франции в Россию. Работе над образом Петра скульптор посвятил 12 лет- с 1766 по 1782. </a:t>
            </a:r>
          </a:p>
          <a:p>
            <a:r>
              <a:rPr lang="ru-RU" sz="2400" dirty="0"/>
              <a:t>  Фальконе задумал поставить конную статую Петра на огромную скалу. Однако отыскать подходящий камень для постамента было очень трудно. Наконец крестьяне на берегу Финского залива нашли исполинский кусок гранита. Поднять его было не в человеческих силах. Сначала камень катили к морю по деревянным желобам, а потом погрузили на судно, которое специально построили для перевозки будущего постамента. Камень бережно доставили на Сенатскую площадь, там он стоит и сейчас, а на нем-огромный всадник. </a:t>
            </a:r>
          </a:p>
          <a:p>
            <a:r>
              <a:rPr lang="ru-RU" sz="2400" dirty="0"/>
              <a:t>  Существует несколько мифов и легенд, в которых Петр 1 пророчит: «Пока я на месте, моему городу нечего опасаться.»</a:t>
            </a:r>
          </a:p>
        </p:txBody>
      </p:sp>
    </p:spTree>
    <p:extLst>
      <p:ext uri="{BB962C8B-B14F-4D97-AF65-F5344CB8AC3E}">
        <p14:creationId xmlns:p14="http://schemas.microsoft.com/office/powerpoint/2010/main" val="342957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772025" cy="1287887"/>
          </a:xfrm>
        </p:spPr>
        <p:txBody>
          <a:bodyPr>
            <a:normAutofit/>
          </a:bodyPr>
          <a:lstStyle/>
          <a:p>
            <a:pPr algn="ctr"/>
            <a:r>
              <a:rPr lang="ru-RU" sz="4000" b="1" dirty="0">
                <a:solidFill>
                  <a:srgbClr val="0070C0"/>
                </a:solidFill>
                <a:latin typeface="Times New Roman" panose="02020603050405020304" pitchFamily="18" charset="0"/>
                <a:cs typeface="Times New Roman" panose="02020603050405020304" pitchFamily="18" charset="0"/>
              </a:rPr>
              <a:t>Кораблик с Адмиралтейства.</a:t>
            </a:r>
          </a:p>
        </p:txBody>
      </p:sp>
      <p:sp>
        <p:nvSpPr>
          <p:cNvPr id="4" name="Текст 3"/>
          <p:cNvSpPr>
            <a:spLocks noGrp="1"/>
          </p:cNvSpPr>
          <p:nvPr>
            <p:ph type="body" sz="half" idx="2"/>
          </p:nvPr>
        </p:nvSpPr>
        <p:spPr>
          <a:xfrm>
            <a:off x="0" y="1287887"/>
            <a:ext cx="4772025" cy="5570113"/>
          </a:xfrm>
        </p:spPr>
        <p:txBody>
          <a:bodyPr>
            <a:normAutofit/>
          </a:bodyPr>
          <a:lstStyle/>
          <a:p>
            <a:endParaRPr lang="ru-RU" sz="3600" dirty="0">
              <a:latin typeface="Times New Roman" panose="02020603050405020304" pitchFamily="18" charset="0"/>
              <a:cs typeface="Times New Roman" panose="02020603050405020304" pitchFamily="18" charset="0"/>
            </a:endParaRPr>
          </a:p>
        </p:txBody>
      </p:sp>
      <p:pic>
        <p:nvPicPr>
          <p:cNvPr id="5" name="Picture 5" descr="Похожее изображение"/>
          <p:cNvPicPr>
            <a:picLocks noChangeAspect="1" noChangeArrowheads="1"/>
          </p:cNvPicPr>
          <p:nvPr/>
        </p:nvPicPr>
        <p:blipFill>
          <a:blip r:embed="rId2"/>
          <a:srcRect/>
          <a:stretch>
            <a:fillRect/>
          </a:stretch>
        </p:blipFill>
        <p:spPr bwMode="auto">
          <a:xfrm>
            <a:off x="0" y="1225612"/>
            <a:ext cx="4868214" cy="5598856"/>
          </a:xfrm>
          <a:prstGeom prst="rect">
            <a:avLst/>
          </a:prstGeom>
          <a:noFill/>
        </p:spPr>
      </p:pic>
      <p:pic>
        <p:nvPicPr>
          <p:cNvPr id="6" name="Picture 7" descr="Похожее изображение"/>
          <p:cNvPicPr>
            <a:picLocks noGrp="1" noChangeAspect="1" noChangeArrowheads="1"/>
          </p:cNvPicPr>
          <p:nvPr>
            <p:ph type="pic" idx="1"/>
          </p:nvPr>
        </p:nvPicPr>
        <p:blipFill>
          <a:blip r:embed="rId3"/>
          <a:srcRect l="6720" r="6720"/>
          <a:stretch>
            <a:fillRect/>
          </a:stretch>
        </p:blipFill>
        <p:spPr bwMode="auto">
          <a:xfrm>
            <a:off x="5183188" y="1"/>
            <a:ext cx="7008812" cy="6824468"/>
          </a:xfrm>
          <a:prstGeom prst="rect">
            <a:avLst/>
          </a:prstGeom>
          <a:noFill/>
        </p:spPr>
      </p:pic>
    </p:spTree>
    <p:extLst>
      <p:ext uri="{BB962C8B-B14F-4D97-AF65-F5344CB8AC3E}">
        <p14:creationId xmlns:p14="http://schemas.microsoft.com/office/powerpoint/2010/main" val="36213320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1666</Words>
  <Application>Microsoft Office PowerPoint</Application>
  <PresentationFormat>Широкоэкранный</PresentationFormat>
  <Paragraphs>95</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Calibri Light</vt:lpstr>
      <vt:lpstr>Times New Roman</vt:lpstr>
      <vt:lpstr>Тема Office</vt:lpstr>
      <vt:lpstr>Презентация на тему «Визитная карточка Санкт-Петербурга» подготовительная группа №5</vt:lpstr>
      <vt:lpstr>Презентация PowerPoint</vt:lpstr>
      <vt:lpstr>Визитная карточка Санкт- Петербурга. Герб.</vt:lpstr>
      <vt:lpstr>Презентация PowerPoint</vt:lpstr>
      <vt:lpstr>Презентация PowerPoint</vt:lpstr>
      <vt:lpstr>Флаг</vt:lpstr>
      <vt:lpstr>Медный всадник</vt:lpstr>
      <vt:lpstr>Презентация PowerPoint</vt:lpstr>
      <vt:lpstr>Кораблик с Адмиралтейства.</vt:lpstr>
      <vt:lpstr>Презентация PowerPoint</vt:lpstr>
      <vt:lpstr>Сфинксы.</vt:lpstr>
      <vt:lpstr>Невский проспект.</vt:lpstr>
      <vt:lpstr>Презентация PowerPoint</vt:lpstr>
      <vt:lpstr>Презентация PowerPoint</vt:lpstr>
      <vt:lpstr>Казанский собор.</vt:lpstr>
      <vt:lpstr>Презентация PowerPoint</vt:lpstr>
      <vt:lpstr>Презентация PowerPoint</vt:lpstr>
      <vt:lpstr>Аничков мост.</vt:lpstr>
      <vt:lpstr>Презентация PowerPoint</vt:lpstr>
      <vt:lpstr>Презентация PowerPoint</vt:lpstr>
      <vt:lpstr>Решётка Летнего сада.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Визитная карточка Санкт- Петербурга. Герб.</dc:title>
  <dc:creator>Пользователь</dc:creator>
  <cp:lastModifiedBy>никита</cp:lastModifiedBy>
  <cp:revision>78</cp:revision>
  <dcterms:created xsi:type="dcterms:W3CDTF">2019-09-15T18:17:40Z</dcterms:created>
  <dcterms:modified xsi:type="dcterms:W3CDTF">2022-10-06T17:04:53Z</dcterms:modified>
</cp:coreProperties>
</file>