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61" autoAdjust="0"/>
    <p:restoredTop sz="94660"/>
  </p:normalViewPr>
  <p:slideViewPr>
    <p:cSldViewPr>
      <p:cViewPr varScale="1">
        <p:scale>
          <a:sx n="74" d="100"/>
          <a:sy n="74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A60431E-D32A-4405-A092-D40D8C805BEB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FB02CC0-4CF7-4D54-BFB8-76E4C31988B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96752"/>
            <a:ext cx="6448760" cy="295232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Последовательность и </a:t>
            </a:r>
            <a:b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воспитательные воздействия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393305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для родителей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95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692696"/>
            <a:ext cx="772211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000" dirty="0" smtClean="0">
                <a:latin typeface="Calibri" pitchFamily="34" charset="0"/>
                <a:cs typeface="Calibri" pitchFamily="34" charset="0"/>
              </a:rPr>
              <a:t>Сначала необходимо сформировать для себя четкую картину того, какие качества вы хотите у ребенка развить, и затем последовательно придерживаться поставленных целей, например:</a:t>
            </a:r>
          </a:p>
          <a:p>
            <a:pPr algn="just"/>
            <a:endParaRPr lang="ru-RU" sz="2000" b="1" dirty="0" smtClean="0"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2000" dirty="0">
                <a:latin typeface="Calibri" pitchFamily="34" charset="0"/>
                <a:cs typeface="Calibri" pitchFamily="34" charset="0"/>
              </a:rPr>
              <a:t>е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сли стремитесь развить уважение к окружающим </a:t>
            </a:r>
          </a:p>
          <a:p>
            <a:pPr algn="just"/>
            <a:r>
              <a:rPr lang="ru-RU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 сами очень уважительно общайтесь с ребенком, хвалите каждый раз, когда он проявил уважительное отношение.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ru-RU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ru-RU" sz="2000" dirty="0" smtClean="0">
              <a:latin typeface="Calibri" pitchFamily="34" charset="0"/>
              <a:cs typeface="Calibri" pitchFamily="34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ru-RU" sz="2000" dirty="0" smtClean="0">
                <a:latin typeface="Calibri" pitchFamily="34" charset="0"/>
                <a:cs typeface="Calibri" pitchFamily="34" charset="0"/>
              </a:rPr>
              <a:t>Если развиваете умение принимать решение и нести за него ответственность                 поощряйте его в те моменты, когда он делает выбор, даже если этот выбор вам не нравится. Разрешите ему встретиться с последствиями сделанного выбора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6804248" y="2181399"/>
            <a:ext cx="739855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flipV="1">
            <a:off x="2915816" y="4077072"/>
            <a:ext cx="792088" cy="24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72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980728"/>
            <a:ext cx="7200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2.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Будьте последовательны.</a:t>
            </a:r>
          </a:p>
          <a:p>
            <a:pPr algn="just"/>
            <a:r>
              <a:rPr lang="ru-RU" sz="2000" dirty="0" smtClean="0">
                <a:latin typeface="Calibri" pitchFamily="34" charset="0"/>
                <a:cs typeface="Calibri" pitchFamily="34" charset="0"/>
              </a:rPr>
              <a:t>Никогда не угрожайте лишениями и запретами, если вы не собираетесь сделать то, о чем говорите. Если вы что-то запретили, то нельзя отменять этот запрет без всяких причин. Если о чем-то попросили, добейтесь чтобы он выполнил просьбы и поблагодарите за это. Своей последовательностью вы строите границы личности и отношение ребенка, что создает у него ощущение безопасности и уверенности в своей компетентности в общении с людьми. </a:t>
            </a:r>
          </a:p>
          <a:p>
            <a:pPr algn="just"/>
            <a:endParaRPr lang="ru-RU" sz="2000" dirty="0">
              <a:latin typeface="Calibri" pitchFamily="34" charset="0"/>
              <a:cs typeface="Calibri" pitchFamily="34" charset="0"/>
            </a:endParaRPr>
          </a:p>
          <a:p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3.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Выработайте совместно с ребенком систему поощрений и последствий за желательное и нежелательное поведение. Соблюдайте ее.</a:t>
            </a:r>
          </a:p>
          <a:p>
            <a:endParaRPr lang="ru-RU" sz="200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63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89372"/>
            <a:ext cx="69847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4.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Позволяйте своему ребенку встречаться с отрицательными последствиями своих действий (или бездействий). Не ругайте его за это, обсуждайте, как исправить ситуацию, а также возможные другие способы действий. Только тогда он будет становиться сознательным и ответственным человеком.</a:t>
            </a:r>
          </a:p>
          <a:p>
            <a:pPr algn="just"/>
            <a:endParaRPr lang="ru-RU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ru-RU" sz="2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5.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Ограничьте его выбор до нескольких возможных альтернатив, не навязывайте его. Не допускайте в вариантах выбора того действия, которого стремитесь избежать. Например: «ты можешь выбирать, как ты пойдешь спать. Можешь пойти сам, или я понесу тебя как куль с мукой». </a:t>
            </a:r>
            <a:endParaRPr lang="ru-RU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54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052736"/>
            <a:ext cx="734481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6.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Инструкции, которые мы даем ребенку, должны быть краткими (не более 10 слов) и понятными для него. </a:t>
            </a:r>
            <a:r>
              <a:rPr lang="ru-RU" sz="2000" dirty="0">
                <a:latin typeface="Calibri" pitchFamily="34" charset="0"/>
                <a:cs typeface="Calibri" pitchFamily="34" charset="0"/>
              </a:rPr>
              <a:t>П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одчеркните интонацией, голосом ключевые слова.</a:t>
            </a:r>
          </a:p>
          <a:p>
            <a:pPr algn="just"/>
            <a:endParaRPr lang="ru-RU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7.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Когда ребенок плохо понимает вас и не слушает, что вы ему говорите, используйте технику «заезженной пластинки». Спокойным уверенным голосом повторите свое обращение к нему 3-4 раза слово в слово. Обязательно добейтесь своего. Когда ребенок выполнит вашу просьбу, поблагодарите или похвалите его.</a:t>
            </a:r>
          </a:p>
          <a:p>
            <a:endParaRPr lang="ru-RU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64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124744"/>
            <a:ext cx="75608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8. 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Старайтесь предотвращать плохое поведение ребенка. </a:t>
            </a:r>
          </a:p>
          <a:p>
            <a:r>
              <a:rPr lang="ru-RU" sz="2000" dirty="0" smtClean="0">
                <a:latin typeface="Calibri" pitchFamily="34" charset="0"/>
                <a:cs typeface="Calibri" pitchFamily="34" charset="0"/>
              </a:rPr>
              <a:t>Например, заранее скажите ему, что он должен делать при походе в магазин или переходе улицы. Ваши инструкции должны быть конкретными, а не просто «веди себя хорошо». Обещайте ему небольшую награду, если он выполнит вашу просьбу. Поощрять гораздо приятнее, чем наказывать.</a:t>
            </a:r>
            <a:endParaRPr lang="ru-RU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30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173</TotalTime>
  <Words>423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Кнопка</vt:lpstr>
      <vt:lpstr>Последовательность и  воспитательные воздействия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Последовательность и  воспитательные воздействия</dc:title>
  <dc:creator>Admin</dc:creator>
  <cp:lastModifiedBy>Admin</cp:lastModifiedBy>
  <cp:revision>10</cp:revision>
  <dcterms:created xsi:type="dcterms:W3CDTF">2020-05-27T16:20:24Z</dcterms:created>
  <dcterms:modified xsi:type="dcterms:W3CDTF">2021-01-11T08:52:48Z</dcterms:modified>
</cp:coreProperties>
</file>