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3" r:id="rId2"/>
    <p:sldId id="266" r:id="rId3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9654"/>
    <a:srgbClr val="427A6F"/>
    <a:srgbClr val="000000"/>
    <a:srgbClr val="586A66"/>
    <a:srgbClr val="339966"/>
    <a:srgbClr val="F6F1DE"/>
    <a:srgbClr val="EDE4BD"/>
    <a:srgbClr val="67B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738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3DC5370-7A58-46B9-940E-9FC72474D537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6179747-C943-4815-BCF2-448E79BCB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18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79747-C943-4815-BCF2-448E79BCB4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984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79747-C943-4815-BCF2-448E79BCB46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386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3916-547D-404E-BBD7-E3066A60941E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E559-553B-4453-9795-F5416405E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30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3916-547D-404E-BBD7-E3066A60941E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E559-553B-4453-9795-F5416405E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63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3916-547D-404E-BBD7-E3066A60941E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E559-553B-4453-9795-F5416405E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82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3916-547D-404E-BBD7-E3066A60941E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E559-553B-4453-9795-F5416405E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018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3916-547D-404E-BBD7-E3066A60941E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E559-553B-4453-9795-F5416405E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59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3916-547D-404E-BBD7-E3066A60941E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E559-553B-4453-9795-F5416405E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43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3916-547D-404E-BBD7-E3066A60941E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E559-553B-4453-9795-F5416405E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31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3916-547D-404E-BBD7-E3066A60941E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E559-553B-4453-9795-F5416405E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25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3916-547D-404E-BBD7-E3066A60941E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E559-553B-4453-9795-F5416405E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2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3916-547D-404E-BBD7-E3066A60941E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E559-553B-4453-9795-F5416405E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58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3916-547D-404E-BBD7-E3066A60941E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E559-553B-4453-9795-F5416405E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2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13916-547D-404E-BBD7-E3066A60941E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E559-553B-4453-9795-F5416405E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79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828916"/>
              </p:ext>
            </p:extLst>
          </p:nvPr>
        </p:nvGraphicFramePr>
        <p:xfrm>
          <a:off x="-1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37564308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332390725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58297122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6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6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rgbClr val="F6F1DE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270830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427A6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729409" y="2519048"/>
            <a:ext cx="2727253" cy="3923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53401" y="35421"/>
            <a:ext cx="3643745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427A6F"/>
                </a:solidFill>
              </a:rPr>
              <a:t>ГБДОУ детский сад №86</a:t>
            </a:r>
          </a:p>
          <a:p>
            <a:pPr algn="ctr"/>
            <a:r>
              <a:rPr lang="ru-RU" b="1" dirty="0">
                <a:solidFill>
                  <a:srgbClr val="427A6F"/>
                </a:solidFill>
              </a:rPr>
              <a:t>Приморского района</a:t>
            </a:r>
          </a:p>
          <a:p>
            <a:pPr algn="ctr"/>
            <a:r>
              <a:rPr lang="ru-RU" b="1" dirty="0">
                <a:solidFill>
                  <a:srgbClr val="427A6F"/>
                </a:solidFill>
              </a:rPr>
              <a:t>Санкт-Петербурга </a:t>
            </a:r>
          </a:p>
          <a:p>
            <a:pPr algn="ctr"/>
            <a:endParaRPr lang="ru-RU" dirty="0" smtClean="0"/>
          </a:p>
          <a:p>
            <a:pPr algn="ctr"/>
            <a:r>
              <a:rPr lang="ru-RU" sz="3200" b="1" dirty="0" smtClean="0"/>
              <a:t> </a:t>
            </a:r>
          </a:p>
          <a:p>
            <a:pPr algn="ctr"/>
            <a:r>
              <a:rPr lang="ru-RU" dirty="0" smtClean="0">
                <a:solidFill>
                  <a:srgbClr val="427A6F"/>
                </a:solidFill>
                <a:latin typeface="Arial Black" panose="020B0A04020102020204" pitchFamily="34" charset="0"/>
              </a:rPr>
              <a:t>«</a:t>
            </a:r>
            <a:r>
              <a:rPr lang="ru-RU" sz="2000" dirty="0" smtClean="0">
                <a:solidFill>
                  <a:srgbClr val="427A6F"/>
                </a:solidFill>
                <a:latin typeface="Arial Black" panose="020B0A04020102020204" pitchFamily="34" charset="0"/>
              </a:rPr>
              <a:t>Приемы регуляции функционального состояния дошкольников»</a:t>
            </a:r>
          </a:p>
          <a:p>
            <a:pPr algn="ctr"/>
            <a:endParaRPr lang="ru-RU" sz="2000" dirty="0">
              <a:solidFill>
                <a:srgbClr val="427A6F"/>
              </a:solidFill>
              <a:latin typeface="Arial Black" panose="020B0A04020102020204" pitchFamily="34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b="1" dirty="0" smtClean="0">
                <a:solidFill>
                  <a:srgbClr val="427A6F"/>
                </a:solidFill>
              </a:rPr>
              <a:t>Кузьмина Марина Александровна</a:t>
            </a:r>
          </a:p>
          <a:p>
            <a:pPr algn="ctr"/>
            <a:r>
              <a:rPr lang="ru-RU" b="1" dirty="0" smtClean="0">
                <a:solidFill>
                  <a:srgbClr val="427A6F"/>
                </a:solidFill>
              </a:rPr>
              <a:t>педагог-психолог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7710055" y="0"/>
            <a:ext cx="4087091" cy="2576946"/>
          </a:xfrm>
          <a:custGeom>
            <a:avLst/>
            <a:gdLst>
              <a:gd name="connsiteX0" fmla="*/ 4087091 w 4087091"/>
              <a:gd name="connsiteY0" fmla="*/ 0 h 2576946"/>
              <a:gd name="connsiteX1" fmla="*/ 3588327 w 4087091"/>
              <a:gd name="connsiteY1" fmla="*/ 429491 h 2576946"/>
              <a:gd name="connsiteX2" fmla="*/ 3588327 w 4087091"/>
              <a:gd name="connsiteY2" fmla="*/ 983673 h 2576946"/>
              <a:gd name="connsiteX3" fmla="*/ 3214254 w 4087091"/>
              <a:gd name="connsiteY3" fmla="*/ 1260764 h 2576946"/>
              <a:gd name="connsiteX4" fmla="*/ 3214254 w 4087091"/>
              <a:gd name="connsiteY4" fmla="*/ 1260764 h 2576946"/>
              <a:gd name="connsiteX5" fmla="*/ 2604654 w 4087091"/>
              <a:gd name="connsiteY5" fmla="*/ 1510146 h 2576946"/>
              <a:gd name="connsiteX6" fmla="*/ 651163 w 4087091"/>
              <a:gd name="connsiteY6" fmla="*/ 1704109 h 2576946"/>
              <a:gd name="connsiteX7" fmla="*/ 263236 w 4087091"/>
              <a:gd name="connsiteY7" fmla="*/ 2230582 h 2576946"/>
              <a:gd name="connsiteX8" fmla="*/ 263236 w 4087091"/>
              <a:gd name="connsiteY8" fmla="*/ 2230582 h 2576946"/>
              <a:gd name="connsiteX9" fmla="*/ 0 w 4087091"/>
              <a:gd name="connsiteY9" fmla="*/ 2576946 h 2576946"/>
              <a:gd name="connsiteX10" fmla="*/ 0 w 4087091"/>
              <a:gd name="connsiteY10" fmla="*/ 2576946 h 257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7091" h="2576946">
                <a:moveTo>
                  <a:pt x="4087091" y="0"/>
                </a:moveTo>
                <a:cubicBezTo>
                  <a:pt x="3879272" y="132773"/>
                  <a:pt x="3671454" y="265546"/>
                  <a:pt x="3588327" y="429491"/>
                </a:cubicBezTo>
                <a:cubicBezTo>
                  <a:pt x="3505200" y="593436"/>
                  <a:pt x="3650672" y="845128"/>
                  <a:pt x="3588327" y="983673"/>
                </a:cubicBezTo>
                <a:cubicBezTo>
                  <a:pt x="3525981" y="1122219"/>
                  <a:pt x="3214254" y="1260764"/>
                  <a:pt x="3214254" y="1260764"/>
                </a:cubicBezTo>
                <a:lnTo>
                  <a:pt x="3214254" y="1260764"/>
                </a:lnTo>
                <a:cubicBezTo>
                  <a:pt x="3112654" y="1302328"/>
                  <a:pt x="3031836" y="1436255"/>
                  <a:pt x="2604654" y="1510146"/>
                </a:cubicBezTo>
                <a:cubicBezTo>
                  <a:pt x="2177472" y="1584037"/>
                  <a:pt x="1041399" y="1584036"/>
                  <a:pt x="651163" y="1704109"/>
                </a:cubicBezTo>
                <a:cubicBezTo>
                  <a:pt x="260927" y="1824182"/>
                  <a:pt x="263236" y="2230582"/>
                  <a:pt x="263236" y="2230582"/>
                </a:cubicBezTo>
                <a:lnTo>
                  <a:pt x="263236" y="2230582"/>
                </a:lnTo>
                <a:lnTo>
                  <a:pt x="0" y="2576946"/>
                </a:lnTo>
                <a:lnTo>
                  <a:pt x="0" y="2576946"/>
                </a:lnTo>
              </a:path>
            </a:pathLst>
          </a:custGeom>
          <a:noFill/>
          <a:ln>
            <a:solidFill>
              <a:srgbClr val="E696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4111" y="5172075"/>
            <a:ext cx="3678174" cy="16097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V="1">
            <a:off x="5097015" y="3200400"/>
            <a:ext cx="1932367" cy="4724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141851" y="52775"/>
            <a:ext cx="3771331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Дыхательные упражнения</a:t>
            </a:r>
          </a:p>
          <a:p>
            <a:pPr algn="just"/>
            <a:r>
              <a:rPr lang="ru-RU" sz="1400" dirty="0"/>
              <a:t>п</a:t>
            </a:r>
            <a:r>
              <a:rPr lang="ru-RU" sz="1400" dirty="0" smtClean="0"/>
              <a:t>омогут снять перевозбуждение, восстановить силы. Дыхание – ритм организма, которым человек может управлять произвольно. Умение произвольно контролировать дыхание развивает контроль над поведением.</a:t>
            </a:r>
          </a:p>
          <a:p>
            <a:pPr algn="just"/>
            <a:r>
              <a:rPr lang="ru-RU" sz="1400" b="1" dirty="0" smtClean="0"/>
              <a:t>«Вдох – выдох»</a:t>
            </a:r>
          </a:p>
          <a:p>
            <a:pPr algn="just"/>
            <a:r>
              <a:rPr lang="ru-RU" sz="1400" dirty="0" smtClean="0"/>
              <a:t>Сделать вдох левой ноздрей (правая закрыта снизу большим пальцем правой руки),  а выдох через правую, закрыв левую большим пальцем левой руки (3 раза). При вдохе представлять серебристый цвет, при выдохе золотой. </a:t>
            </a:r>
          </a:p>
          <a:p>
            <a:pPr algn="just"/>
            <a:r>
              <a:rPr lang="ru-RU" sz="1400" b="1" dirty="0" smtClean="0"/>
              <a:t>«Дыхание по квадрату»</a:t>
            </a:r>
          </a:p>
          <a:p>
            <a:pPr algn="just"/>
            <a:r>
              <a:rPr lang="ru-RU" sz="1400" dirty="0" smtClean="0"/>
              <a:t>Дышать в этой технике  следует так: вдох-пауза-выдох-пауза. Продолжительность каждого этапа одинаковая: 3 секунды идет вдох, потом 3 секунды пауза (задерживаем дыхание), потом 3 секунды выдох и еще 3 секунды пауза.</a:t>
            </a:r>
          </a:p>
          <a:p>
            <a:pPr algn="just"/>
            <a:r>
              <a:rPr lang="ru-RU" sz="1400" b="1" dirty="0" smtClean="0"/>
              <a:t>Релаксация «На берегу моря»</a:t>
            </a:r>
          </a:p>
          <a:p>
            <a:pPr algn="just"/>
            <a:r>
              <a:rPr lang="ru-RU" sz="1400" dirty="0" smtClean="0"/>
              <a:t>Предложите ребенку закрыть глаза и представить, что он лежит на теплом песке (спокойный вдох, медленный выдох). Он отдыхает, слушает шум прибоя, наблюдает за игрой волн и танцами чаек над водой. Пусть прислушается к своему телу. Затем нужно потянуться, сделать глубокий вдох и выдох, открыть глаза.</a:t>
            </a:r>
            <a:endParaRPr lang="ru-RU" sz="1400" dirty="0"/>
          </a:p>
        </p:txBody>
      </p:sp>
      <p:sp>
        <p:nvSpPr>
          <p:cNvPr id="6" name="Овал 5"/>
          <p:cNvSpPr/>
          <p:nvPr/>
        </p:nvSpPr>
        <p:spPr>
          <a:xfrm>
            <a:off x="-766036" y="5562718"/>
            <a:ext cx="2070925" cy="1969476"/>
          </a:xfrm>
          <a:prstGeom prst="ellipse">
            <a:avLst/>
          </a:prstGeom>
          <a:solidFill>
            <a:srgbClr val="E69654">
              <a:alpha val="52000"/>
            </a:srgbClr>
          </a:solidFill>
          <a:ln>
            <a:solidFill>
              <a:srgbClr val="E696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3825" y="125474"/>
            <a:ext cx="38942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«Ритмы»</a:t>
            </a:r>
          </a:p>
          <a:p>
            <a:pPr algn="just"/>
            <a:r>
              <a:rPr lang="ru-RU" sz="1400" dirty="0" smtClean="0"/>
              <a:t>Педагог показывает детям два ритма: //-// быстрый, ритм радости и /-/-/ медленный, ритм грусти. Задача детей запомнить и отстучать ритмы, затем на ритм радости ответить ритмом грусти и наоборот.</a:t>
            </a:r>
          </a:p>
          <a:p>
            <a:pPr algn="just"/>
            <a:r>
              <a:rPr lang="ru-RU" sz="1400" b="1" dirty="0" smtClean="0"/>
              <a:t>«Марш»</a:t>
            </a:r>
          </a:p>
          <a:p>
            <a:pPr algn="just"/>
            <a:r>
              <a:rPr lang="ru-RU" sz="1400" dirty="0" smtClean="0"/>
              <a:t>При выполнении этого упражнения используется маршевая музыка. В такт исполняемому маршу меняются положения рук, выполняются ритмичные хлопки под музыку.</a:t>
            </a:r>
          </a:p>
          <a:p>
            <a:pPr algn="just"/>
            <a:r>
              <a:rPr lang="ru-RU" sz="1400" b="1" dirty="0" smtClean="0"/>
              <a:t>«Дождик»</a:t>
            </a:r>
          </a:p>
          <a:p>
            <a:pPr algn="just"/>
            <a:r>
              <a:rPr lang="ru-RU" sz="1400" dirty="0" smtClean="0"/>
              <a:t>Участники вслед за ведущим выполняют команды: «дождик моросит» – трем ладони, «дождик усиливается» - чуть громче и часто хлопаем в ладоши, «гроза» - очень громко хлопаем, «дождик стих» – остановиться и замереть.</a:t>
            </a:r>
          </a:p>
          <a:p>
            <a:pPr algn="just"/>
            <a:r>
              <a:rPr lang="ru-RU" sz="1400" b="1" dirty="0" smtClean="0"/>
              <a:t>Упражнения с кинезиологическими мешочками</a:t>
            </a:r>
          </a:p>
          <a:p>
            <a:pPr algn="just"/>
            <a:r>
              <a:rPr lang="ru-RU" sz="1400" dirty="0" smtClean="0"/>
              <a:t>Суть методики заключается в выполнении специальных ритмичных упражнений с небольшими мешочками, наполненными песком. </a:t>
            </a:r>
          </a:p>
          <a:p>
            <a:pPr algn="just"/>
            <a:r>
              <a:rPr lang="ru-RU" sz="1400" dirty="0" smtClean="0"/>
              <a:t>Большинство упражнений являются парными или групповыми и требуют синхронного выполнения, для этого рекомендуется соединять упражнения с хлопками, счетом, стихами и скороговорками.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</p:txBody>
      </p:sp>
      <p:sp>
        <p:nvSpPr>
          <p:cNvPr id="7" name="Полилиния 6"/>
          <p:cNvSpPr/>
          <p:nvPr/>
        </p:nvSpPr>
        <p:spPr>
          <a:xfrm>
            <a:off x="-133350" y="0"/>
            <a:ext cx="3343275" cy="933450"/>
          </a:xfrm>
          <a:custGeom>
            <a:avLst/>
            <a:gdLst>
              <a:gd name="connsiteX0" fmla="*/ 3343275 w 3343275"/>
              <a:gd name="connsiteY0" fmla="*/ 0 h 933450"/>
              <a:gd name="connsiteX1" fmla="*/ 3009900 w 3343275"/>
              <a:gd name="connsiteY1" fmla="*/ 276225 h 933450"/>
              <a:gd name="connsiteX2" fmla="*/ 2171700 w 3343275"/>
              <a:gd name="connsiteY2" fmla="*/ 295275 h 933450"/>
              <a:gd name="connsiteX3" fmla="*/ 2171700 w 3343275"/>
              <a:gd name="connsiteY3" fmla="*/ 295275 h 933450"/>
              <a:gd name="connsiteX4" fmla="*/ 1171575 w 3343275"/>
              <a:gd name="connsiteY4" fmla="*/ 161925 h 933450"/>
              <a:gd name="connsiteX5" fmla="*/ 304800 w 3343275"/>
              <a:gd name="connsiteY5" fmla="*/ 180975 h 933450"/>
              <a:gd name="connsiteX6" fmla="*/ 133350 w 3343275"/>
              <a:gd name="connsiteY6" fmla="*/ 676275 h 933450"/>
              <a:gd name="connsiteX7" fmla="*/ 133350 w 3343275"/>
              <a:gd name="connsiteY7" fmla="*/ 676275 h 933450"/>
              <a:gd name="connsiteX8" fmla="*/ 133350 w 3343275"/>
              <a:gd name="connsiteY8" fmla="*/ 676275 h 933450"/>
              <a:gd name="connsiteX9" fmla="*/ 142875 w 3343275"/>
              <a:gd name="connsiteY9" fmla="*/ 885825 h 933450"/>
              <a:gd name="connsiteX10" fmla="*/ 123825 w 3343275"/>
              <a:gd name="connsiteY10" fmla="*/ 676275 h 933450"/>
              <a:gd name="connsiteX11" fmla="*/ 0 w 3343275"/>
              <a:gd name="connsiteY11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43275" h="933450">
                <a:moveTo>
                  <a:pt x="3343275" y="0"/>
                </a:moveTo>
                <a:cubicBezTo>
                  <a:pt x="3274218" y="113506"/>
                  <a:pt x="3205162" y="227013"/>
                  <a:pt x="3009900" y="276225"/>
                </a:cubicBezTo>
                <a:cubicBezTo>
                  <a:pt x="2814638" y="325437"/>
                  <a:pt x="2171700" y="295275"/>
                  <a:pt x="2171700" y="295275"/>
                </a:cubicBezTo>
                <a:lnTo>
                  <a:pt x="2171700" y="295275"/>
                </a:lnTo>
                <a:cubicBezTo>
                  <a:pt x="2005013" y="273050"/>
                  <a:pt x="1482725" y="180975"/>
                  <a:pt x="1171575" y="161925"/>
                </a:cubicBezTo>
                <a:cubicBezTo>
                  <a:pt x="860425" y="142875"/>
                  <a:pt x="477838" y="95250"/>
                  <a:pt x="304800" y="180975"/>
                </a:cubicBezTo>
                <a:cubicBezTo>
                  <a:pt x="131762" y="266700"/>
                  <a:pt x="133350" y="676275"/>
                  <a:pt x="133350" y="676275"/>
                </a:cubicBezTo>
                <a:lnTo>
                  <a:pt x="133350" y="676275"/>
                </a:lnTo>
                <a:lnTo>
                  <a:pt x="133350" y="676275"/>
                </a:lnTo>
                <a:cubicBezTo>
                  <a:pt x="134938" y="711200"/>
                  <a:pt x="144462" y="885825"/>
                  <a:pt x="142875" y="885825"/>
                </a:cubicBezTo>
                <a:cubicBezTo>
                  <a:pt x="141288" y="885825"/>
                  <a:pt x="147637" y="668338"/>
                  <a:pt x="123825" y="676275"/>
                </a:cubicBezTo>
                <a:cubicBezTo>
                  <a:pt x="100012" y="684213"/>
                  <a:pt x="50006" y="808831"/>
                  <a:pt x="0" y="933450"/>
                </a:cubicBezTo>
              </a:path>
            </a:pathLst>
          </a:custGeom>
          <a:noFill/>
          <a:ln w="19050">
            <a:solidFill>
              <a:srgbClr val="E696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79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943747"/>
              </p:ext>
            </p:extLst>
          </p:nvPr>
        </p:nvGraphicFramePr>
        <p:xfrm>
          <a:off x="0" y="-37386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37564308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332390725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58297122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rgbClr val="F6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Активизирующие игры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 точки зрения нейропсихологического подхода, игры в которых одновременно сочетаются ритм, движение и слово, обладают большим активизирующим потенциалом.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«Кулак – ладонь»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Положить руки на стол, одна сжата в кулак, ладонь другой лежит на плоскости стола. Менять положение рук.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 smtClean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«Колечки»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Поочередно и как можно быстрее перебирать пальцы рук, соединяя большой палец с указательным, средним, и т.д. Затем в обратном порядке – от мизинца к указательному.</a:t>
                      </a:r>
                    </a:p>
                    <a:p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«Кулак-ребро-ладонь»</a:t>
                      </a:r>
                    </a:p>
                    <a:p>
                      <a:pPr algn="just"/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Три положения рук на плоскости стола последовательно сменяют друг друга.</a:t>
                      </a:r>
                    </a:p>
                    <a:p>
                      <a:pPr algn="just"/>
                      <a:endParaRPr lang="ru-RU" b="0" dirty="0" smtClean="0"/>
                    </a:p>
                  </a:txBody>
                  <a:tcPr>
                    <a:solidFill>
                      <a:srgbClr val="F6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rgbClr val="F6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2708300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0016" y="-1959266"/>
            <a:ext cx="5175953" cy="4676037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0017" y="1715876"/>
            <a:ext cx="2310584" cy="1713124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-534026" y="3796410"/>
            <a:ext cx="2916458" cy="3170428"/>
          </a:xfrm>
          <a:custGeom>
            <a:avLst/>
            <a:gdLst>
              <a:gd name="connsiteX0" fmla="*/ 828675 w 2916458"/>
              <a:gd name="connsiteY0" fmla="*/ 552583 h 3170428"/>
              <a:gd name="connsiteX1" fmla="*/ 1257300 w 2916458"/>
              <a:gd name="connsiteY1" fmla="*/ 133 h 3170428"/>
              <a:gd name="connsiteX2" fmla="*/ 2314575 w 2916458"/>
              <a:gd name="connsiteY2" fmla="*/ 495433 h 3170428"/>
              <a:gd name="connsiteX3" fmla="*/ 2314575 w 2916458"/>
              <a:gd name="connsiteY3" fmla="*/ 495433 h 3170428"/>
              <a:gd name="connsiteX4" fmla="*/ 2905125 w 2916458"/>
              <a:gd name="connsiteY4" fmla="*/ 1171708 h 3170428"/>
              <a:gd name="connsiteX5" fmla="*/ 1714500 w 2916458"/>
              <a:gd name="connsiteY5" fmla="*/ 1790833 h 3170428"/>
              <a:gd name="connsiteX6" fmla="*/ 2162175 w 2916458"/>
              <a:gd name="connsiteY6" fmla="*/ 3000508 h 3170428"/>
              <a:gd name="connsiteX7" fmla="*/ 685800 w 2916458"/>
              <a:gd name="connsiteY7" fmla="*/ 3038608 h 3170428"/>
              <a:gd name="connsiteX8" fmla="*/ 0 w 2916458"/>
              <a:gd name="connsiteY8" fmla="*/ 1847983 h 3170428"/>
              <a:gd name="connsiteX9" fmla="*/ 0 w 2916458"/>
              <a:gd name="connsiteY9" fmla="*/ 1847983 h 3170428"/>
              <a:gd name="connsiteX10" fmla="*/ 666750 w 2916458"/>
              <a:gd name="connsiteY10" fmla="*/ 1324108 h 3170428"/>
              <a:gd name="connsiteX11" fmla="*/ 828675 w 2916458"/>
              <a:gd name="connsiteY11" fmla="*/ 552583 h 317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16458" h="3170428">
                <a:moveTo>
                  <a:pt x="828675" y="552583"/>
                </a:moveTo>
                <a:cubicBezTo>
                  <a:pt x="927100" y="331921"/>
                  <a:pt x="1009650" y="9658"/>
                  <a:pt x="1257300" y="133"/>
                </a:cubicBezTo>
                <a:cubicBezTo>
                  <a:pt x="1504950" y="-9392"/>
                  <a:pt x="2314575" y="495433"/>
                  <a:pt x="2314575" y="495433"/>
                </a:cubicBezTo>
                <a:lnTo>
                  <a:pt x="2314575" y="495433"/>
                </a:lnTo>
                <a:cubicBezTo>
                  <a:pt x="2413000" y="608145"/>
                  <a:pt x="3005138" y="955808"/>
                  <a:pt x="2905125" y="1171708"/>
                </a:cubicBezTo>
                <a:cubicBezTo>
                  <a:pt x="2805113" y="1387608"/>
                  <a:pt x="1838325" y="1486033"/>
                  <a:pt x="1714500" y="1790833"/>
                </a:cubicBezTo>
                <a:cubicBezTo>
                  <a:pt x="1590675" y="2095633"/>
                  <a:pt x="2333625" y="2792546"/>
                  <a:pt x="2162175" y="3000508"/>
                </a:cubicBezTo>
                <a:cubicBezTo>
                  <a:pt x="1990725" y="3208471"/>
                  <a:pt x="1046163" y="3230696"/>
                  <a:pt x="685800" y="3038608"/>
                </a:cubicBezTo>
                <a:cubicBezTo>
                  <a:pt x="325437" y="2846521"/>
                  <a:pt x="0" y="1847983"/>
                  <a:pt x="0" y="1847983"/>
                </a:cubicBezTo>
                <a:lnTo>
                  <a:pt x="0" y="1847983"/>
                </a:lnTo>
                <a:cubicBezTo>
                  <a:pt x="111125" y="1760671"/>
                  <a:pt x="530225" y="1543183"/>
                  <a:pt x="666750" y="1324108"/>
                </a:cubicBezTo>
                <a:cubicBezTo>
                  <a:pt x="803275" y="1105033"/>
                  <a:pt x="730250" y="773245"/>
                  <a:pt x="828675" y="552583"/>
                </a:cubicBezTo>
                <a:close/>
              </a:path>
            </a:pathLst>
          </a:custGeom>
          <a:solidFill>
            <a:srgbClr val="E69654">
              <a:alpha val="32000"/>
            </a:srgbClr>
          </a:solidFill>
          <a:ln>
            <a:solidFill>
              <a:srgbClr val="E696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69654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 rot="13583142">
            <a:off x="2414912" y="4457937"/>
            <a:ext cx="1487302" cy="2446752"/>
          </a:xfrm>
          <a:custGeom>
            <a:avLst/>
            <a:gdLst>
              <a:gd name="connsiteX0" fmla="*/ 972066 w 1525094"/>
              <a:gd name="connsiteY0" fmla="*/ 0 h 2458324"/>
              <a:gd name="connsiteX1" fmla="*/ 133866 w 1525094"/>
              <a:gd name="connsiteY1" fmla="*/ 438150 h 2458324"/>
              <a:gd name="connsiteX2" fmla="*/ 743466 w 1525094"/>
              <a:gd name="connsiteY2" fmla="*/ 1047750 h 2458324"/>
              <a:gd name="connsiteX3" fmla="*/ 10041 w 1525094"/>
              <a:gd name="connsiteY3" fmla="*/ 1676400 h 2458324"/>
              <a:gd name="connsiteX4" fmla="*/ 1400691 w 1525094"/>
              <a:gd name="connsiteY4" fmla="*/ 2409825 h 2458324"/>
              <a:gd name="connsiteX5" fmla="*/ 1400691 w 1525094"/>
              <a:gd name="connsiteY5" fmla="*/ 2409825 h 2458324"/>
              <a:gd name="connsiteX6" fmla="*/ 1524516 w 1525094"/>
              <a:gd name="connsiteY6" fmla="*/ 2438400 h 2458324"/>
              <a:gd name="connsiteX7" fmla="*/ 1448316 w 1525094"/>
              <a:gd name="connsiteY7" fmla="*/ 2457450 h 2458324"/>
              <a:gd name="connsiteX8" fmla="*/ 1476891 w 1525094"/>
              <a:gd name="connsiteY8" fmla="*/ 2409825 h 245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5094" h="2458324">
                <a:moveTo>
                  <a:pt x="972066" y="0"/>
                </a:moveTo>
                <a:cubicBezTo>
                  <a:pt x="572016" y="131762"/>
                  <a:pt x="171966" y="263525"/>
                  <a:pt x="133866" y="438150"/>
                </a:cubicBezTo>
                <a:cubicBezTo>
                  <a:pt x="95766" y="612775"/>
                  <a:pt x="764103" y="841375"/>
                  <a:pt x="743466" y="1047750"/>
                </a:cubicBezTo>
                <a:cubicBezTo>
                  <a:pt x="722829" y="1254125"/>
                  <a:pt x="-99496" y="1449388"/>
                  <a:pt x="10041" y="1676400"/>
                </a:cubicBezTo>
                <a:cubicBezTo>
                  <a:pt x="119578" y="1903412"/>
                  <a:pt x="1400691" y="2409825"/>
                  <a:pt x="1400691" y="2409825"/>
                </a:cubicBezTo>
                <a:lnTo>
                  <a:pt x="1400691" y="2409825"/>
                </a:lnTo>
                <a:cubicBezTo>
                  <a:pt x="1421328" y="2414587"/>
                  <a:pt x="1516579" y="2430463"/>
                  <a:pt x="1524516" y="2438400"/>
                </a:cubicBezTo>
                <a:cubicBezTo>
                  <a:pt x="1532453" y="2446337"/>
                  <a:pt x="1456254" y="2462213"/>
                  <a:pt x="1448316" y="2457450"/>
                </a:cubicBezTo>
                <a:cubicBezTo>
                  <a:pt x="1440379" y="2452688"/>
                  <a:pt x="1458635" y="2431256"/>
                  <a:pt x="1476891" y="2409825"/>
                </a:cubicBezTo>
              </a:path>
            </a:pathLst>
          </a:custGeom>
          <a:noFill/>
          <a:ln w="28575">
            <a:solidFill>
              <a:srgbClr val="427A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427A6F"/>
                </a:solidFill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196" y="303311"/>
            <a:ext cx="372049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27A6F"/>
                </a:solidFill>
                <a:latin typeface="Arial Black" panose="020B0A04020102020204" pitchFamily="34" charset="0"/>
              </a:rPr>
              <a:t>Игра нехитрая штука, да в каждой игре наука</a:t>
            </a:r>
            <a:r>
              <a:rPr lang="ru-RU" dirty="0" smtClean="0">
                <a:solidFill>
                  <a:srgbClr val="427A6F"/>
                </a:solidFill>
                <a:latin typeface="Arial Black" panose="020B0A04020102020204" pitchFamily="34" charset="0"/>
              </a:rPr>
              <a:t>.</a:t>
            </a:r>
          </a:p>
          <a:p>
            <a:endParaRPr lang="ru-RU" dirty="0">
              <a:solidFill>
                <a:srgbClr val="427A6F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1400" dirty="0" smtClean="0"/>
              <a:t>Понимая </a:t>
            </a:r>
            <a:r>
              <a:rPr lang="ru-RU" sz="1400" dirty="0"/>
              <a:t>основные механизмы функционирования нервной системы ребенка, можно сделать образовательный процесс эффективнее и безопаснее для всех его участников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Для детей очень важен опыт произвольного регулирования своего функционального состояния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С этой целью оптимально использовать игры и упражнения, которые не только повышают потенциальный энергетический уровень, но и обогащают знания ребенка о собственном теле, развивают произвольность, уравновешивают психику.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6635" y="2350057"/>
            <a:ext cx="1604386" cy="7360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8756" y="4317058"/>
            <a:ext cx="1764045" cy="5745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45818"/>
            <a:ext cx="3238499" cy="19931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8714" y="5817254"/>
            <a:ext cx="1592307" cy="8216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08330" y="6046944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«Лягушка хочет в пруд, лягушке скучно тут.»</a:t>
            </a:r>
            <a:endParaRPr lang="ru-RU" sz="1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5808330" y="2347439"/>
            <a:ext cx="21736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1400" i="1">
                <a:solidFill>
                  <a:prstClr val="black"/>
                </a:solidFill>
              </a:rPr>
              <a:t>«Вот ладошка, вот кулак, все быстрее делай так!»</a:t>
            </a:r>
            <a:endParaRPr lang="ru-RU" sz="1400" i="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61714" y="303311"/>
            <a:ext cx="3776605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>
                <a:solidFill>
                  <a:prstClr val="black"/>
                </a:solidFill>
              </a:rPr>
              <a:t>Помогают включиться в общий ритм работы, снять излишнее мышечное напряжение</a:t>
            </a:r>
            <a:r>
              <a:rPr lang="ru-RU" i="1" dirty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prstClr val="black"/>
                </a:solidFill>
              </a:rPr>
              <a:t>следующие упражнения:</a:t>
            </a:r>
          </a:p>
          <a:p>
            <a:pPr lvl="0" algn="just"/>
            <a:endParaRPr lang="ru-RU" sz="1400" dirty="0">
              <a:solidFill>
                <a:prstClr val="black"/>
              </a:solidFill>
            </a:endParaRPr>
          </a:p>
          <a:p>
            <a:pPr lvl="0" algn="just"/>
            <a:r>
              <a:rPr lang="ru-RU" sz="1400" b="1" dirty="0" smtClean="0">
                <a:solidFill>
                  <a:prstClr val="black"/>
                </a:solidFill>
              </a:rPr>
              <a:t>«</a:t>
            </a:r>
            <a:r>
              <a:rPr lang="ru-RU" sz="1400" b="1" dirty="0">
                <a:solidFill>
                  <a:prstClr val="black"/>
                </a:solidFill>
              </a:rPr>
              <a:t>Электрическая цепь»</a:t>
            </a:r>
          </a:p>
          <a:p>
            <a:pPr lvl="0" algn="just"/>
            <a:r>
              <a:rPr lang="ru-RU" sz="1400" dirty="0">
                <a:solidFill>
                  <a:prstClr val="black"/>
                </a:solidFill>
              </a:rPr>
              <a:t>Участники по кругу передают друг другу рукопожатие «ток».</a:t>
            </a:r>
          </a:p>
          <a:p>
            <a:pPr lvl="0" algn="just"/>
            <a:r>
              <a:rPr lang="ru-RU" sz="1400" b="1" dirty="0">
                <a:solidFill>
                  <a:prstClr val="black"/>
                </a:solidFill>
              </a:rPr>
              <a:t>«Число»</a:t>
            </a:r>
          </a:p>
          <a:p>
            <a:pPr lvl="0" algn="just"/>
            <a:r>
              <a:rPr lang="ru-RU" sz="1400" dirty="0">
                <a:solidFill>
                  <a:prstClr val="black"/>
                </a:solidFill>
              </a:rPr>
              <a:t>Участникам необходимо встать в том количестве, какое укажет ведущий.</a:t>
            </a:r>
          </a:p>
          <a:p>
            <a:pPr lvl="0" algn="just"/>
            <a:r>
              <a:rPr lang="ru-RU" sz="1400" b="1" dirty="0">
                <a:solidFill>
                  <a:prstClr val="black"/>
                </a:solidFill>
              </a:rPr>
              <a:t>«Смена ритмов»</a:t>
            </a:r>
          </a:p>
          <a:p>
            <a:pPr lvl="0" algn="just"/>
            <a:r>
              <a:rPr lang="ru-RU" sz="1400" dirty="0">
                <a:solidFill>
                  <a:prstClr val="black"/>
                </a:solidFill>
              </a:rPr>
              <a:t>  Педагог, а затем дети, хлопают в ладоши и громко, в такт хлопкам считают: раз, два, три, четыре. Постепенно хлопаем все реже, считаем тише и медленнее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</a:p>
          <a:p>
            <a:pPr lvl="0" algn="just"/>
            <a:endParaRPr lang="ru-RU" sz="1400" dirty="0">
              <a:solidFill>
                <a:prstClr val="black"/>
              </a:solidFill>
            </a:endParaRPr>
          </a:p>
          <a:p>
            <a:pPr lvl="0" algn="just"/>
            <a:r>
              <a:rPr lang="ru-RU" sz="1600" b="1" i="1" dirty="0" smtClean="0">
                <a:solidFill>
                  <a:prstClr val="black"/>
                </a:solidFill>
              </a:rPr>
              <a:t>Упражнения и игры, поддерживающие работоспособность</a:t>
            </a:r>
          </a:p>
          <a:p>
            <a:pPr lvl="0" algn="just"/>
            <a:r>
              <a:rPr lang="ru-RU" sz="1400" dirty="0" smtClean="0">
                <a:solidFill>
                  <a:prstClr val="black"/>
                </a:solidFill>
              </a:rPr>
              <a:t>Практика показывает, что воздействие на двигательную функцию дает свой эффект и на уровне интеллектуальной и эмоциональной сфер, а наше эмоциональное состояние влияет на нашу работоспособность.</a:t>
            </a:r>
          </a:p>
          <a:p>
            <a:pPr lvl="0" algn="just"/>
            <a:r>
              <a:rPr lang="ru-RU" sz="1400" dirty="0" smtClean="0">
                <a:solidFill>
                  <a:prstClr val="black"/>
                </a:solidFill>
              </a:rPr>
              <a:t>Нейропсихологические игры и упражнения строятся на автоматизации и ритмировании действий ребенка через базовые многоуровневые приемы. Работа с темпом позволяет тренировать адаптивные возможности.</a:t>
            </a:r>
          </a:p>
          <a:p>
            <a:pPr lvl="0" algn="just"/>
            <a:endParaRPr lang="ru-RU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6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686</Words>
  <Application>Microsoft Office PowerPoint</Application>
  <PresentationFormat>Произвольный</PresentationFormat>
  <Paragraphs>98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Wontid@gmail.com</dc:creator>
  <cp:lastModifiedBy>Admin</cp:lastModifiedBy>
  <cp:revision>60</cp:revision>
  <cp:lastPrinted>2024-02-13T11:12:33Z</cp:lastPrinted>
  <dcterms:created xsi:type="dcterms:W3CDTF">2024-02-09T08:28:08Z</dcterms:created>
  <dcterms:modified xsi:type="dcterms:W3CDTF">2024-04-08T10:12:45Z</dcterms:modified>
</cp:coreProperties>
</file>