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6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DD2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6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5998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72529-B20C-C9CD-C621-017660E09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9FC8A7-748F-0565-C9AB-5B84A13B7A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40A438-BA08-205C-FABA-30C72DDA62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FAF18A-30EE-98A5-05A5-F31F01227A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42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488" y="238187"/>
            <a:ext cx="4274529" cy="470657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290602" y="1394505"/>
            <a:ext cx="3141289" cy="11772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88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Патриотическое воспитание дошкольника: смысл, возраст, домашние практики</a:t>
            </a:r>
            <a:r>
              <a:rPr lang="en-US" sz="1888" b="1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888" dirty="0"/>
          </a:p>
        </p:txBody>
      </p:sp>
      <p:sp>
        <p:nvSpPr>
          <p:cNvPr id="7" name="Text 1"/>
          <p:cNvSpPr txBox="1"/>
          <p:nvPr/>
        </p:nvSpPr>
        <p:spPr>
          <a:xfrm>
            <a:off x="1290602" y="2914262"/>
            <a:ext cx="3141289" cy="699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Любовь к семье и дому начинается с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ежедневных</a:t>
            </a:r>
            <a:endParaRPr lang="en-US" sz="14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endParaRPr lang="en-US" sz="14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endParaRPr lang="en-US" sz="14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endParaRPr lang="en-US" sz="14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endParaRPr lang="en-US" sz="14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1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Старший воспитатель Белоусова И.В. ГБДОУ детский сад №86 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ru-RU" sz="1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Приморского района СПб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sp>
        <p:nvSpPr>
          <p:cNvPr id="8" name="Text 2"/>
          <p:cNvSpPr txBox="1"/>
          <p:nvPr/>
        </p:nvSpPr>
        <p:spPr>
          <a:xfrm>
            <a:off x="1290602" y="3767116"/>
            <a:ext cx="3141289" cy="444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465" y="238186"/>
            <a:ext cx="4274640" cy="47067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513650" y="1394500"/>
            <a:ext cx="3918300" cy="14673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Практическая шпаргалка для родителей</a:t>
            </a:r>
            <a:r>
              <a:rPr lang="en-US" sz="3600" b="1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600" dirty="0"/>
          </a:p>
        </p:txBody>
      </p:sp>
      <p:sp>
        <p:nvSpPr>
          <p:cNvPr id="7" name="Text 1"/>
          <p:cNvSpPr txBox="1"/>
          <p:nvPr/>
        </p:nvSpPr>
        <p:spPr>
          <a:xfrm>
            <a:off x="513650" y="2993343"/>
            <a:ext cx="3918300" cy="707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7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Выбирайте простые, доброжелательные материалы и связывайте их с жизнью семьи. Тогда у ребенка постепенно появляются уважение, интерес к традициям и прочная связь с домом, городом и страной.
</a:t>
            </a:r>
            <a:endParaRPr lang="en-US" sz="1176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439" y="194425"/>
            <a:ext cx="4302673" cy="4727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98337" y="358714"/>
            <a:ext cx="4024563" cy="1307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возраст 6–7 лет особенно важен</a:t>
            </a:r>
            <a:r>
              <a:rPr lang="en-US" sz="2400" b="1" dirty="0">
                <a:solidFill>
                  <a:srgbClr val="FEE5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7" name="Text 1"/>
          <p:cNvSpPr txBox="1"/>
          <p:nvPr/>
        </p:nvSpPr>
        <p:spPr>
          <a:xfrm>
            <a:off x="398337" y="1872267"/>
            <a:ext cx="4024563" cy="2156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В старшем дошкольном возрасте ребенок уже сравнивает, запоминает и задает вопросы о мире вокруг. Именно сейчас особенно важно давать короткие, понятные объяснения и опираться на личный опыт семьи.</a:t>
            </a: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00" dirty="0"/>
          </a:p>
        </p:txBody>
      </p:sp>
      <p:sp>
        <p:nvSpPr>
          <p:cNvPr id="8" name="Text 2"/>
          <p:cNvSpPr txBox="1"/>
          <p:nvPr/>
        </p:nvSpPr>
        <p:spPr>
          <a:xfrm>
            <a:off x="7919883" y="638681"/>
            <a:ext cx="992700" cy="16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948" y="1900220"/>
            <a:ext cx="720000" cy="720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9779" y="1940220"/>
            <a:ext cx="720000" cy="640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948" y="3550989"/>
            <a:ext cx="720000" cy="576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49779" y="3505336"/>
            <a:ext cx="720000" cy="640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Text 0"/>
          <p:cNvSpPr txBox="1"/>
          <p:nvPr/>
        </p:nvSpPr>
        <p:spPr>
          <a:xfrm>
            <a:off x="2056418" y="439621"/>
            <a:ext cx="7087621" cy="721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Четыре опоры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патриотического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2400" b="1" dirty="0">
              <a:solidFill>
                <a:srgbClr val="C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  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воспитания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дома</a:t>
            </a:r>
            <a:r>
              <a:rPr lang="en-US" sz="2400" b="1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17" name="Text 1"/>
          <p:cNvSpPr txBox="1"/>
          <p:nvPr/>
        </p:nvSpPr>
        <p:spPr>
          <a:xfrm>
            <a:off x="1569812" y="1693382"/>
            <a:ext cx="2520000" cy="8298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Привязанность к семье</a:t>
            </a:r>
            <a:r>
              <a:rPr lang="en-US" sz="85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Ребенок учится ощущать себя частью близкого круга через заботу, совместные дела, добрые слова и семейные ритуалы, которые повторяются каждый день и создают чувство защищенности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
</a:t>
            </a:r>
            <a:endParaRPr lang="en-US" sz="1200" dirty="0"/>
          </a:p>
        </p:txBody>
      </p:sp>
      <p:sp>
        <p:nvSpPr>
          <p:cNvPr id="18" name="Text 2"/>
          <p:cNvSpPr txBox="1"/>
          <p:nvPr/>
        </p:nvSpPr>
        <p:spPr>
          <a:xfrm>
            <a:off x="5932626" y="1600761"/>
            <a:ext cx="2520000" cy="1002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Образ малой родины</a:t>
            </a:r>
            <a:r>
              <a:rPr lang="en-US" sz="84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Дом, двор, улица и знакомый маршрут становятся первым пространством, где ребенок замечает порядок, труд людей и красоту привычных мест, а затем начинает интересоваться городом.</a:t>
            </a:r>
            <a:r>
              <a:rPr lang="en-US" sz="84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43" dirty="0"/>
          </a:p>
        </p:txBody>
      </p:sp>
      <p:sp>
        <p:nvSpPr>
          <p:cNvPr id="19" name="Text 3"/>
          <p:cNvSpPr txBox="1"/>
          <p:nvPr/>
        </p:nvSpPr>
        <p:spPr>
          <a:xfrm>
            <a:off x="1569812" y="3345873"/>
            <a:ext cx="2520000" cy="8796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Язык уважения</a:t>
            </a:r>
            <a:r>
              <a:rPr lang="en-US" sz="80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Слова взрослых формируют отношение к людям, труду и памяти. Спокойные объяснения, благодарность, вежливость и бережные оценки показывают ребенку, как проявляется уважение на деле.</a:t>
            </a:r>
            <a:r>
              <a:rPr lang="en-US" sz="80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09" dirty="0"/>
          </a:p>
        </p:txBody>
      </p:sp>
      <p:sp>
        <p:nvSpPr>
          <p:cNvPr id="20" name="Text 4"/>
          <p:cNvSpPr txBox="1"/>
          <p:nvPr/>
        </p:nvSpPr>
        <p:spPr>
          <a:xfrm>
            <a:off x="5932626" y="3305735"/>
            <a:ext cx="2520000" cy="8796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Интерес к традициям</a:t>
            </a:r>
            <a:r>
              <a:rPr lang="en-US" sz="87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Песни, книги, символы, семейные истории и памятные события помогают ребенку связывать личный опыт с жизнью семьи и страны, не перегружая его сложными подробностями.</a:t>
            </a:r>
            <a:r>
              <a:rPr lang="en-US" sz="87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79" dirty="0"/>
          </a:p>
        </p:txBody>
      </p:sp>
      <p:sp>
        <p:nvSpPr>
          <p:cNvPr id="21" name="Text 5"/>
          <p:cNvSpPr txBox="1"/>
          <p:nvPr/>
        </p:nvSpPr>
        <p:spPr>
          <a:xfrm>
            <a:off x="7919883" y="638681"/>
            <a:ext cx="992700" cy="16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F86DE2-FDD7-A5B6-D215-8D3942067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198DEC77-C452-99CA-82A0-1FB6400FE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06" y="0"/>
            <a:ext cx="9144000" cy="5143500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5C3609B3-DD3C-2005-D87A-4FF1C63356AF}"/>
              </a:ext>
            </a:extLst>
          </p:cNvPr>
          <p:cNvSpPr txBox="1"/>
          <p:nvPr/>
        </p:nvSpPr>
        <p:spPr>
          <a:xfrm>
            <a:off x="398336" y="567745"/>
            <a:ext cx="7027500" cy="77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Домашний путь к пониманию Родины</a:t>
            </a:r>
            <a:r>
              <a:rPr lang="en-US" sz="2400" b="1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b="1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b="1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Последовательность построена от личного опыта ребенка к более широким представлениям о семье, городе и стране.</a:t>
            </a:r>
            <a:r>
              <a:rPr lang="en-US" sz="1200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019A9F24-6AFB-6EFB-E020-4E09C9E20EDB}"/>
              </a:ext>
            </a:extLst>
          </p:cNvPr>
          <p:cNvSpPr txBox="1"/>
          <p:nvPr/>
        </p:nvSpPr>
        <p:spPr>
          <a:xfrm>
            <a:off x="7919883" y="638681"/>
            <a:ext cx="992700" cy="16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8EF793-4606-2781-C55B-0AECDD92EFAE}"/>
              </a:ext>
            </a:extLst>
          </p:cNvPr>
          <p:cNvSpPr/>
          <p:nvPr/>
        </p:nvSpPr>
        <p:spPr>
          <a:xfrm>
            <a:off x="346364" y="1513908"/>
            <a:ext cx="978408" cy="983672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и пример взрослых</a:t>
            </a:r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A78AACDD-5231-2DE1-6136-9A4B6839210D}"/>
              </a:ext>
            </a:extLst>
          </p:cNvPr>
          <p:cNvSpPr/>
          <p:nvPr/>
        </p:nvSpPr>
        <p:spPr>
          <a:xfrm>
            <a:off x="1345352" y="1738606"/>
            <a:ext cx="788247" cy="484632"/>
          </a:xfrm>
          <a:prstGeom prst="rightArrow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</a:t>
            </a:r>
          </a:p>
        </p:txBody>
      </p:sp>
      <p:sp>
        <p:nvSpPr>
          <p:cNvPr id="11" name="Блок-схема: узел 10">
            <a:extLst>
              <a:ext uri="{FF2B5EF4-FFF2-40B4-BE49-F238E27FC236}">
                <a16:creationId xmlns:a16="http://schemas.microsoft.com/office/drawing/2014/main" id="{1A89EDF9-2085-6334-578E-42CD1721456D}"/>
              </a:ext>
            </a:extLst>
          </p:cNvPr>
          <p:cNvSpPr/>
          <p:nvPr/>
        </p:nvSpPr>
        <p:spPr>
          <a:xfrm>
            <a:off x="2128450" y="1532449"/>
            <a:ext cx="1115487" cy="983673"/>
          </a:xfrm>
          <a:prstGeom prst="flowChartConnector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чувствую и делаю?</a:t>
            </a: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CDA9EA1C-5F0D-8B1D-6762-439FA693D94F}"/>
              </a:ext>
            </a:extLst>
          </p:cNvPr>
          <p:cNvSpPr/>
          <p:nvPr/>
        </p:nvSpPr>
        <p:spPr>
          <a:xfrm>
            <a:off x="3264518" y="1781969"/>
            <a:ext cx="727439" cy="484632"/>
          </a:xfrm>
          <a:prstGeom prst="rightArrow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</a:t>
            </a:r>
          </a:p>
        </p:txBody>
      </p:sp>
      <p:sp>
        <p:nvSpPr>
          <p:cNvPr id="13" name="Ромб 12">
            <a:extLst>
              <a:ext uri="{FF2B5EF4-FFF2-40B4-BE49-F238E27FC236}">
                <a16:creationId xmlns:a16="http://schemas.microsoft.com/office/drawing/2014/main" id="{2EB89439-8561-B9D7-98BC-2D3897EA4AE3}"/>
              </a:ext>
            </a:extLst>
          </p:cNvPr>
          <p:cNvSpPr/>
          <p:nvPr/>
        </p:nvSpPr>
        <p:spPr>
          <a:xfrm>
            <a:off x="4006051" y="1513908"/>
            <a:ext cx="1115486" cy="1020757"/>
          </a:xfrm>
          <a:prstGeom prst="diamond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</a:t>
            </a:r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CF1B5472-8B3A-AD8B-3C90-E132873410A9}"/>
              </a:ext>
            </a:extLst>
          </p:cNvPr>
          <p:cNvSpPr/>
          <p:nvPr/>
        </p:nvSpPr>
        <p:spPr>
          <a:xfrm>
            <a:off x="5135631" y="1766385"/>
            <a:ext cx="736226" cy="484632"/>
          </a:xfrm>
          <a:prstGeom prst="rightArrow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D99CC9D-A8C5-893E-DBF0-7FAD1A182C78}"/>
              </a:ext>
            </a:extLst>
          </p:cNvPr>
          <p:cNvSpPr/>
          <p:nvPr/>
        </p:nvSpPr>
        <p:spPr>
          <a:xfrm>
            <a:off x="5881925" y="1706977"/>
            <a:ext cx="884735" cy="597534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истории</a:t>
            </a:r>
          </a:p>
        </p:txBody>
      </p:sp>
      <p:sp>
        <p:nvSpPr>
          <p:cNvPr id="17" name="Пятиугольник 16">
            <a:extLst>
              <a:ext uri="{FF2B5EF4-FFF2-40B4-BE49-F238E27FC236}">
                <a16:creationId xmlns:a16="http://schemas.microsoft.com/office/drawing/2014/main" id="{A9782238-5AFA-1924-879A-526D323BBEF4}"/>
              </a:ext>
            </a:extLst>
          </p:cNvPr>
          <p:cNvSpPr/>
          <p:nvPr/>
        </p:nvSpPr>
        <p:spPr>
          <a:xfrm>
            <a:off x="7425729" y="1532449"/>
            <a:ext cx="1332319" cy="778200"/>
          </a:xfrm>
          <a:prstGeom prst="pentagon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и праздники</a:t>
            </a: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FB89711E-D01B-F452-E7C2-78F431D2FDF9}"/>
              </a:ext>
            </a:extLst>
          </p:cNvPr>
          <p:cNvSpPr/>
          <p:nvPr/>
        </p:nvSpPr>
        <p:spPr>
          <a:xfrm>
            <a:off x="6776728" y="1763428"/>
            <a:ext cx="649001" cy="484632"/>
          </a:xfrm>
          <a:prstGeom prst="rightArrow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</a:t>
            </a:r>
          </a:p>
        </p:txBody>
      </p:sp>
      <p:sp>
        <p:nvSpPr>
          <p:cNvPr id="20" name="Выноска: стрелка вниз 19">
            <a:extLst>
              <a:ext uri="{FF2B5EF4-FFF2-40B4-BE49-F238E27FC236}">
                <a16:creationId xmlns:a16="http://schemas.microsoft.com/office/drawing/2014/main" id="{542730C1-C4F7-DA5B-C018-82478312A956}"/>
              </a:ext>
            </a:extLst>
          </p:cNvPr>
          <p:cNvSpPr/>
          <p:nvPr/>
        </p:nvSpPr>
        <p:spPr>
          <a:xfrm>
            <a:off x="4006051" y="2781535"/>
            <a:ext cx="914400" cy="914400"/>
          </a:xfrm>
          <a:prstGeom prst="downArrowCallout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AC294B8A-BEA4-5205-B634-3C3E27B85814}"/>
              </a:ext>
            </a:extLst>
          </p:cNvPr>
          <p:cNvSpPr/>
          <p:nvPr/>
        </p:nvSpPr>
        <p:spPr>
          <a:xfrm>
            <a:off x="2916382" y="3740101"/>
            <a:ext cx="3089563" cy="1199043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людям и стране</a:t>
            </a:r>
          </a:p>
        </p:txBody>
      </p:sp>
    </p:spTree>
    <p:extLst>
      <p:ext uri="{BB962C8B-B14F-4D97-AF65-F5344CB8AC3E}">
        <p14:creationId xmlns:p14="http://schemas.microsoft.com/office/powerpoint/2010/main" val="842674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774" y="1290793"/>
            <a:ext cx="2689325" cy="1402441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8562" y="1290793"/>
            <a:ext cx="2689325" cy="140244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3205" y="1290793"/>
            <a:ext cx="2689325" cy="140244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 0"/>
          <p:cNvSpPr txBox="1"/>
          <p:nvPr/>
        </p:nvSpPr>
        <p:spPr>
          <a:xfrm>
            <a:off x="670223" y="2680097"/>
            <a:ext cx="216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6E9D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Фотоальбом с подписями
</a:t>
            </a:r>
            <a:endParaRPr lang="en-US" sz="1200" dirty="0"/>
          </a:p>
        </p:txBody>
      </p:sp>
      <p:sp>
        <p:nvSpPr>
          <p:cNvPr id="13" name="Text 1"/>
          <p:cNvSpPr txBox="1"/>
          <p:nvPr/>
        </p:nvSpPr>
        <p:spPr>
          <a:xfrm>
            <a:off x="670225" y="3327800"/>
            <a:ext cx="2160000" cy="114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Рассматривайте фотографии вместе и подписывайте их простыми словами: кто изображен, что происходило, чему радовались. Такой альбом помогает ребенку видеть связь между людьми, событиями и семейной памятью, а также легко поддерживает разговор.
</a:t>
            </a:r>
            <a:endParaRPr lang="en-US" sz="1001" dirty="0"/>
          </a:p>
        </p:txBody>
      </p:sp>
      <p:sp>
        <p:nvSpPr>
          <p:cNvPr id="14" name="Text 2"/>
          <p:cNvSpPr txBox="1"/>
          <p:nvPr/>
        </p:nvSpPr>
        <p:spPr>
          <a:xfrm>
            <a:off x="3539343" y="2680097"/>
            <a:ext cx="216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6E9D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История имени и семейное дерево
</a:t>
            </a:r>
            <a:endParaRPr lang="en-US" sz="1200" dirty="0"/>
          </a:p>
        </p:txBody>
      </p:sp>
      <p:sp>
        <p:nvSpPr>
          <p:cNvPr id="15" name="Text 3"/>
          <p:cNvSpPr txBox="1"/>
          <p:nvPr/>
        </p:nvSpPr>
        <p:spPr>
          <a:xfrm>
            <a:off x="3539343" y="3327797"/>
            <a:ext cx="2160000" cy="10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6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Расскажите, почему ребенку выбрали его имя, кто из родственников живет рядом, а кто — далеко. Простая схема родословной и детские рисунки делают тему понятной и помогают ребенку почувствовать себя частью семьи.
</a:t>
            </a:r>
            <a:endParaRPr lang="en-US" sz="1063" dirty="0"/>
          </a:p>
        </p:txBody>
      </p:sp>
      <p:sp>
        <p:nvSpPr>
          <p:cNvPr id="16" name="Text 4"/>
          <p:cNvSpPr txBox="1"/>
          <p:nvPr/>
        </p:nvSpPr>
        <p:spPr>
          <a:xfrm>
            <a:off x="6407595" y="2680097"/>
            <a:ext cx="216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6E9D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Коробка памятных вещей
</a:t>
            </a:r>
            <a:endParaRPr lang="en-US" sz="1200" dirty="0"/>
          </a:p>
        </p:txBody>
      </p:sp>
      <p:sp>
        <p:nvSpPr>
          <p:cNvPr id="17" name="Text 5"/>
          <p:cNvSpPr txBox="1"/>
          <p:nvPr/>
        </p:nvSpPr>
        <p:spPr>
          <a:xfrm>
            <a:off x="6407595" y="3327797"/>
            <a:ext cx="2160000" cy="10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6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Соберите небольшие предметы, которые связаны с близкими: открытки, билеты, значки, письма, маленькие сувениры. Когда ребенок берет их в руки и слушает историю каждой вещи, прошлое становится для него живым и личным.
</a:t>
            </a:r>
            <a:endParaRPr lang="en-US" sz="1063" dirty="0"/>
          </a:p>
        </p:txBody>
      </p:sp>
      <p:sp>
        <p:nvSpPr>
          <p:cNvPr id="18" name="Text 6"/>
          <p:cNvSpPr txBox="1"/>
          <p:nvPr/>
        </p:nvSpPr>
        <p:spPr>
          <a:xfrm>
            <a:off x="398336" y="358715"/>
            <a:ext cx="7027477" cy="778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Семья как первая школа любви и уважения
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9" name="Text 7"/>
          <p:cNvSpPr txBox="1"/>
          <p:nvPr/>
        </p:nvSpPr>
        <p:spPr>
          <a:xfrm>
            <a:off x="7919883" y="638681"/>
            <a:ext cx="992700" cy="16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5979" y="1424662"/>
            <a:ext cx="5139684" cy="252935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98336" y="358715"/>
            <a:ext cx="7027477" cy="778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Малая родина рядом: </a:t>
            </a:r>
            <a:endParaRPr lang="ru-RU" sz="2400" b="1" dirty="0">
              <a:solidFill>
                <a:srgbClr val="C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можно делать чаще всего</a:t>
            </a:r>
            <a:r>
              <a:rPr lang="en-US" sz="2400" b="1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6" name="Text 1"/>
          <p:cNvSpPr txBox="1"/>
          <p:nvPr/>
        </p:nvSpPr>
        <p:spPr>
          <a:xfrm>
            <a:off x="398336" y="1611697"/>
            <a:ext cx="2669329" cy="2360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Короткие занятия лучше чередовать: наблюдение, беседа, рисунок и фотофиксация помогают ребенку удерживать интерес без переутомления.
</a:t>
            </a:r>
            <a:endParaRPr lang="en-US" sz="1100" dirty="0"/>
          </a:p>
        </p:txBody>
      </p:sp>
      <p:sp>
        <p:nvSpPr>
          <p:cNvPr id="7" name="Text 2"/>
          <p:cNvSpPr txBox="1"/>
          <p:nvPr/>
        </p:nvSpPr>
        <p:spPr>
          <a:xfrm>
            <a:off x="398337" y="3803073"/>
            <a:ext cx="2669328" cy="8755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49" dirty="0">
                <a:solidFill>
                  <a:schemeClr val="tx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ближе и нагляднее тема, тем легче ребенку вовлечься и задавать вопросы. Повторяемые семейные прогулки дают самый устойчивый эффект.</a:t>
            </a:r>
            <a:r>
              <a:rPr lang="en-US" sz="849" dirty="0">
                <a:solidFill>
                  <a:srgbClr val="6E9D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49" dirty="0"/>
          </a:p>
        </p:txBody>
      </p:sp>
      <p:sp>
        <p:nvSpPr>
          <p:cNvPr id="8" name="Text 3"/>
          <p:cNvSpPr txBox="1"/>
          <p:nvPr/>
        </p:nvSpPr>
        <p:spPr>
          <a:xfrm>
            <a:off x="3605981" y="4297793"/>
            <a:ext cx="5139684" cy="380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900" dirty="0"/>
          </a:p>
        </p:txBody>
      </p:sp>
      <p:sp>
        <p:nvSpPr>
          <p:cNvPr id="9" name="Text 4"/>
          <p:cNvSpPr txBox="1"/>
          <p:nvPr/>
        </p:nvSpPr>
        <p:spPr>
          <a:xfrm>
            <a:off x="7919883" y="638681"/>
            <a:ext cx="992700" cy="16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98336" y="358715"/>
            <a:ext cx="7027477" cy="778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Традиции и праздники: как говорить бережно</a:t>
            </a:r>
            <a:r>
              <a:rPr lang="en-US" sz="2400" b="1" dirty="0">
                <a:solidFill>
                  <a:srgbClr val="FEE5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7" name="Text 1"/>
          <p:cNvSpPr txBox="1"/>
          <p:nvPr/>
        </p:nvSpPr>
        <p:spPr>
          <a:xfrm>
            <a:off x="380342" y="2939621"/>
            <a:ext cx="1716300" cy="134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7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Семейная память
</a:t>
            </a:r>
            <a:r>
              <a:rPr lang="en-US" sz="1173" b="1" dirty="0">
                <a:solidFill>
                  <a:srgbClr val="FEE5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73" dirty="0">
                <a:latin typeface="Arial" pitchFamily="34" charset="0"/>
                <a:ea typeface="Arial" pitchFamily="34" charset="-122"/>
                <a:cs typeface="Arial" pitchFamily="34" charset="-120"/>
              </a:rPr>
              <a:t>Начните с близких примеров: фотографии, рассказы о родных, семейные традиции и простые слова о том, почему эти даты дороги вашей семье.</a:t>
            </a:r>
            <a:r>
              <a:rPr lang="en-US" sz="1173" dirty="0">
                <a:solidFill>
                  <a:srgbClr val="FEE5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73" dirty="0"/>
          </a:p>
        </p:txBody>
      </p:sp>
      <p:sp>
        <p:nvSpPr>
          <p:cNvPr id="8" name="Text 2"/>
          <p:cNvSpPr txBox="1"/>
          <p:nvPr/>
        </p:nvSpPr>
        <p:spPr>
          <a:xfrm>
            <a:off x="3212990" y="2939621"/>
            <a:ext cx="1716300" cy="134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6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Праздник и знак уважения
</a:t>
            </a:r>
            <a:r>
              <a:rPr lang="en-US" sz="1056" b="1" dirty="0">
                <a:solidFill>
                  <a:srgbClr val="FEE5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6" dirty="0">
                <a:latin typeface="Arial" pitchFamily="34" charset="0"/>
                <a:ea typeface="Arial" pitchFamily="34" charset="-122"/>
                <a:cs typeface="Arial" pitchFamily="34" charset="-120"/>
              </a:rPr>
              <a:t>Свяжите государственный праздник с понятными действиями: цветы, открытка, совместное чтение, минута молчания, разговор о труде, мужестве и памяти.</a:t>
            </a:r>
            <a:r>
              <a:rPr lang="en-US" sz="1056" dirty="0">
                <a:solidFill>
                  <a:srgbClr val="FEE5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56" dirty="0"/>
          </a:p>
        </p:txBody>
      </p:sp>
      <p:sp>
        <p:nvSpPr>
          <p:cNvPr id="9" name="Text 3"/>
          <p:cNvSpPr txBox="1"/>
          <p:nvPr/>
        </p:nvSpPr>
        <p:spPr>
          <a:xfrm>
            <a:off x="6203406" y="2939621"/>
            <a:ext cx="1716300" cy="134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Спокойное обсуждение
</a:t>
            </a:r>
            <a:r>
              <a:rPr lang="en-US" sz="1152" b="1" dirty="0">
                <a:solidFill>
                  <a:srgbClr val="FEE5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52" dirty="0">
                <a:latin typeface="Arial" pitchFamily="34" charset="0"/>
                <a:ea typeface="Arial" pitchFamily="34" charset="-122"/>
                <a:cs typeface="Arial" pitchFamily="34" charset="-120"/>
              </a:rPr>
              <a:t>Для 6–7 лет достаточно кратких объяснений без тяжелых подробностей и без политических оценок. Важно отвечать на вопросы ребенка честно и по возрасту.</a:t>
            </a:r>
            <a:r>
              <a:rPr lang="en-US" sz="1152" dirty="0">
                <a:solidFill>
                  <a:srgbClr val="FEE5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52" dirty="0"/>
          </a:p>
        </p:txBody>
      </p:sp>
      <p:sp>
        <p:nvSpPr>
          <p:cNvPr id="10" name="Text 4"/>
          <p:cNvSpPr txBox="1"/>
          <p:nvPr/>
        </p:nvSpPr>
        <p:spPr>
          <a:xfrm>
            <a:off x="7919883" y="638681"/>
            <a:ext cx="992700" cy="16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5981" y="1861638"/>
            <a:ext cx="5139684" cy="203319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98336" y="367916"/>
            <a:ext cx="7027500" cy="778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Материалы для дома: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Arial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что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искать и как оценивать качество</a:t>
            </a:r>
            <a:r>
              <a:rPr lang="en-US" sz="2400" b="1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6" name="Text 1"/>
          <p:cNvSpPr txBox="1"/>
          <p:nvPr/>
        </p:nvSpPr>
        <p:spPr>
          <a:xfrm>
            <a:off x="398336" y="1611697"/>
            <a:ext cx="2669329" cy="2533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Ниже — удобные ориентиры для выбора домашних материалов.
</a:t>
            </a:r>
            <a:endParaRPr lang="en-US" sz="1100" dirty="0"/>
          </a:p>
        </p:txBody>
      </p:sp>
      <p:sp>
        <p:nvSpPr>
          <p:cNvPr id="7" name="Text 2"/>
          <p:cNvSpPr txBox="1"/>
          <p:nvPr/>
        </p:nvSpPr>
        <p:spPr>
          <a:xfrm>
            <a:off x="398337" y="4297794"/>
            <a:ext cx="2669328" cy="380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75" b="1" dirty="0">
                <a:solidFill>
                  <a:schemeClr val="tx2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Лучше выбирать материалы, которые понятны ребенку, опираются на реальные факты и помогают говорить о семье, традициях и родном месте без лишней сложности.</a:t>
            </a:r>
            <a:r>
              <a:rPr lang="en-US" sz="775" dirty="0">
                <a:solidFill>
                  <a:srgbClr val="6E9D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775" dirty="0"/>
          </a:p>
        </p:txBody>
      </p:sp>
      <p:sp>
        <p:nvSpPr>
          <p:cNvPr id="8" name="Text 3"/>
          <p:cNvSpPr txBox="1"/>
          <p:nvPr/>
        </p:nvSpPr>
        <p:spPr>
          <a:xfrm>
            <a:off x="3605981" y="4297794"/>
            <a:ext cx="5139684" cy="415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900" dirty="0"/>
          </a:p>
        </p:txBody>
      </p:sp>
      <p:sp>
        <p:nvSpPr>
          <p:cNvPr id="9" name="Text 4"/>
          <p:cNvSpPr txBox="1"/>
          <p:nvPr/>
        </p:nvSpPr>
        <p:spPr>
          <a:xfrm>
            <a:off x="7919883" y="638681"/>
            <a:ext cx="992700" cy="16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398337" y="358714"/>
            <a:ext cx="7087621" cy="7215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Готовые идеи на неделю и месяц</a:t>
            </a:r>
            <a:r>
              <a:rPr lang="en-US" sz="2400" b="1" dirty="0">
                <a:solidFill>
                  <a:srgbClr val="FB6F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9" name="Text 1"/>
          <p:cNvSpPr txBox="1"/>
          <p:nvPr/>
        </p:nvSpPr>
        <p:spPr>
          <a:xfrm>
            <a:off x="596380" y="3590476"/>
            <a:ext cx="1612200" cy="239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День 1–2
</a:t>
            </a:r>
            <a:endParaRPr lang="en-US" sz="1200" dirty="0"/>
          </a:p>
        </p:txBody>
      </p:sp>
      <p:sp>
        <p:nvSpPr>
          <p:cNvPr id="10" name="Text 2"/>
          <p:cNvSpPr txBox="1"/>
          <p:nvPr/>
        </p:nvSpPr>
        <p:spPr>
          <a:xfrm>
            <a:off x="520149" y="4058440"/>
            <a:ext cx="1777281" cy="5175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14" dirty="0">
                <a:latin typeface="Arial" pitchFamily="34" charset="0"/>
                <a:ea typeface="Arial" pitchFamily="34" charset="-122"/>
                <a:cs typeface="Arial" pitchFamily="34" charset="-120"/>
              </a:rPr>
              <a:t>Поговорите о семейной истории, рассмотрите фотографии и выберите одну вещь или событие, о котором ребенок сможет рассказать своими словами.</a:t>
            </a:r>
            <a:r>
              <a:rPr lang="en-US" sz="81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14" dirty="0"/>
          </a:p>
        </p:txBody>
      </p:sp>
      <p:sp>
        <p:nvSpPr>
          <p:cNvPr id="11" name="Text 3"/>
          <p:cNvSpPr txBox="1"/>
          <p:nvPr/>
        </p:nvSpPr>
        <p:spPr>
          <a:xfrm>
            <a:off x="2604305" y="1492019"/>
            <a:ext cx="1612200" cy="239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День 3–4
</a:t>
            </a:r>
            <a:endParaRPr lang="en-US" sz="1200" dirty="0"/>
          </a:p>
        </p:txBody>
      </p:sp>
      <p:sp>
        <p:nvSpPr>
          <p:cNvPr id="12" name="Text 4"/>
          <p:cNvSpPr txBox="1"/>
          <p:nvPr/>
        </p:nvSpPr>
        <p:spPr>
          <a:xfrm>
            <a:off x="2528074" y="1959983"/>
            <a:ext cx="1777281" cy="5175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78" dirty="0">
                <a:latin typeface="Arial" pitchFamily="34" charset="0"/>
                <a:ea typeface="Arial" pitchFamily="34" charset="-122"/>
                <a:cs typeface="Arial" pitchFamily="34" charset="-120"/>
              </a:rPr>
              <a:t>Сходите на прогулку по двору или району, обратите внимание на труд людей, знакомые места и то, что ребенок видит каждый </a:t>
            </a:r>
            <a:r>
              <a:rPr lang="en-US" sz="87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день.
</a:t>
            </a:r>
            <a:endParaRPr lang="en-US" sz="878" dirty="0"/>
          </a:p>
        </p:txBody>
      </p:sp>
      <p:sp>
        <p:nvSpPr>
          <p:cNvPr id="13" name="Text 5"/>
          <p:cNvSpPr txBox="1"/>
          <p:nvPr/>
        </p:nvSpPr>
        <p:spPr>
          <a:xfrm>
            <a:off x="4602401" y="3590476"/>
            <a:ext cx="1612200" cy="239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Неделя завершена
</a:t>
            </a:r>
            <a:endParaRPr lang="en-US" sz="1200" dirty="0"/>
          </a:p>
        </p:txBody>
      </p:sp>
      <p:sp>
        <p:nvSpPr>
          <p:cNvPr id="14" name="Text 6"/>
          <p:cNvSpPr txBox="1"/>
          <p:nvPr/>
        </p:nvSpPr>
        <p:spPr>
          <a:xfrm>
            <a:off x="4515095" y="4058440"/>
            <a:ext cx="1777281" cy="5175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14" dirty="0">
                <a:latin typeface="Arial" pitchFamily="34" charset="0"/>
                <a:ea typeface="Arial" pitchFamily="34" charset="-122"/>
                <a:cs typeface="Arial" pitchFamily="34" charset="-120"/>
              </a:rPr>
              <a:t>Прочитайте книгу, сделайте рисунок и поблагодарите близких за помощь. Зафиксируйте новые слова, которые ребенок использовал в разговоре</a:t>
            </a:r>
            <a:r>
              <a:rPr lang="en-US" sz="81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
</a:t>
            </a:r>
            <a:endParaRPr lang="en-US" sz="814" dirty="0"/>
          </a:p>
        </p:txBody>
      </p:sp>
      <p:sp>
        <p:nvSpPr>
          <p:cNvPr id="15" name="Text 7"/>
          <p:cNvSpPr txBox="1"/>
          <p:nvPr/>
        </p:nvSpPr>
        <p:spPr>
          <a:xfrm>
            <a:off x="6612088" y="1502428"/>
            <a:ext cx="1612200" cy="239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Месяц
</a:t>
            </a:r>
            <a:endParaRPr lang="en-US" sz="1200" dirty="0"/>
          </a:p>
        </p:txBody>
      </p:sp>
      <p:sp>
        <p:nvSpPr>
          <p:cNvPr id="16" name="Text 8"/>
          <p:cNvSpPr txBox="1"/>
          <p:nvPr/>
        </p:nvSpPr>
        <p:spPr>
          <a:xfrm>
            <a:off x="6535857" y="1970393"/>
            <a:ext cx="1777281" cy="5175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14" dirty="0">
                <a:latin typeface="Arial" pitchFamily="34" charset="0"/>
                <a:ea typeface="Arial" pitchFamily="34" charset="-122"/>
                <a:cs typeface="Arial" pitchFamily="34" charset="-120"/>
              </a:rPr>
              <a:t>Соберите мини-альбом, карту любимых мест и подборку песен. Сравните первые и новые рисунки, чтобы увидеть, что стало ближе и понятнее.</a:t>
            </a:r>
            <a:r>
              <a:rPr lang="en-US" sz="81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14" dirty="0"/>
          </a:p>
        </p:txBody>
      </p:sp>
      <p:sp>
        <p:nvSpPr>
          <p:cNvPr id="17" name="Text 9"/>
          <p:cNvSpPr txBox="1"/>
          <p:nvPr/>
        </p:nvSpPr>
        <p:spPr>
          <a:xfrm>
            <a:off x="7919883" y="638681"/>
            <a:ext cx="992700" cy="16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786</Words>
  <Application>Microsoft Office PowerPoint</Application>
  <PresentationFormat>Экран (16:9)</PresentationFormat>
  <Paragraphs>81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Home</cp:lastModifiedBy>
  <cp:revision>4</cp:revision>
  <dcterms:created xsi:type="dcterms:W3CDTF">2026-05-20T14:19:09Z</dcterms:created>
  <dcterms:modified xsi:type="dcterms:W3CDTF">2026-05-20T14:59:48Z</dcterms:modified>
</cp:coreProperties>
</file>