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57" r:id="rId3"/>
    <p:sldId id="258" r:id="rId4"/>
    <p:sldId id="260" r:id="rId5"/>
    <p:sldId id="261" r:id="rId6"/>
    <p:sldId id="262" r:id="rId7"/>
    <p:sldId id="263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B0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87" d="100"/>
          <a:sy n="87" d="100"/>
        </p:scale>
        <p:origin x="696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00D20-7BAB-48A0-B883-9A28EB125A81}" type="datetimeFigureOut">
              <a:rPr lang="ru-RU" smtClean="0"/>
              <a:t>10.01.2021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E91F37-BDD4-48F4-8349-FD42964F82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02041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00D20-7BAB-48A0-B883-9A28EB125A81}" type="datetimeFigureOut">
              <a:rPr lang="ru-RU" smtClean="0"/>
              <a:t>10.01.2021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E91F37-BDD4-48F4-8349-FD42964F82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11555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00D20-7BAB-48A0-B883-9A28EB125A81}" type="datetimeFigureOut">
              <a:rPr lang="ru-RU" smtClean="0"/>
              <a:t>10.01.2021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E91F37-BDD4-48F4-8349-FD42964F82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58194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00D20-7BAB-48A0-B883-9A28EB125A81}" type="datetimeFigureOut">
              <a:rPr lang="ru-RU" smtClean="0"/>
              <a:t>10.01.2021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E91F37-BDD4-48F4-8349-FD42964F82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70013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00D20-7BAB-48A0-B883-9A28EB125A81}" type="datetimeFigureOut">
              <a:rPr lang="ru-RU" smtClean="0"/>
              <a:t>10.01.2021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E91F37-BDD4-48F4-8349-FD42964F82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76935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00D20-7BAB-48A0-B883-9A28EB125A81}" type="datetimeFigureOut">
              <a:rPr lang="ru-RU" smtClean="0"/>
              <a:t>10.01.2021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E91F37-BDD4-48F4-8349-FD42964F82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02613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00D20-7BAB-48A0-B883-9A28EB125A81}" type="datetimeFigureOut">
              <a:rPr lang="ru-RU" smtClean="0"/>
              <a:t>10.01.2021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E91F37-BDD4-48F4-8349-FD42964F82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28499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00D20-7BAB-48A0-B883-9A28EB125A81}" type="datetimeFigureOut">
              <a:rPr lang="ru-RU" smtClean="0"/>
              <a:t>10.01.2021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E91F37-BDD4-48F4-8349-FD42964F82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02596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00D20-7BAB-48A0-B883-9A28EB125A81}" type="datetimeFigureOut">
              <a:rPr lang="ru-RU" smtClean="0"/>
              <a:t>10.01.2021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E91F37-BDD4-48F4-8349-FD42964F82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1792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00D20-7BAB-48A0-B883-9A28EB125A81}" type="datetimeFigureOut">
              <a:rPr lang="ru-RU" smtClean="0"/>
              <a:t>10.01.2021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E91F37-BDD4-48F4-8349-FD42964F82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03234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00D20-7BAB-48A0-B883-9A28EB125A81}" type="datetimeFigureOut">
              <a:rPr lang="ru-RU" smtClean="0"/>
              <a:t>10.01.2021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E91F37-BDD4-48F4-8349-FD42964F82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23709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400D20-7BAB-48A0-B883-9A28EB125A81}" type="datetimeFigureOut">
              <a:rPr lang="ru-RU" smtClean="0"/>
              <a:t>10.01.2021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E91F37-BDD4-48F4-8349-FD42964F82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0324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0.jpg"/><Relationship Id="rId4" Type="http://schemas.openxmlformats.org/officeDocument/2006/relationships/image" Target="../media/image9.jp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089312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b="1" i="1" dirty="0" smtClean="0">
                <a:solidFill>
                  <a:srgbClr val="002060"/>
                </a:solidFill>
              </a:rPr>
              <a:t>«Как вместе с детьми помочь птицам зимой»</a:t>
            </a:r>
            <a:br>
              <a:rPr lang="ru-RU" b="1" i="1" dirty="0" smtClean="0">
                <a:solidFill>
                  <a:srgbClr val="002060"/>
                </a:solidFill>
              </a:rPr>
            </a:br>
            <a:r>
              <a:rPr lang="ru-RU" sz="4400" b="1" i="1" dirty="0" smtClean="0">
                <a:solidFill>
                  <a:srgbClr val="002060"/>
                </a:solidFill>
              </a:rPr>
              <a:t>Советы</a:t>
            </a:r>
            <a:r>
              <a:rPr lang="ru-RU" b="1" i="1" dirty="0" smtClean="0">
                <a:solidFill>
                  <a:srgbClr val="002060"/>
                </a:solidFill>
              </a:rPr>
              <a:t> </a:t>
            </a:r>
            <a:r>
              <a:rPr lang="ru-RU" sz="4400" b="1" i="1" dirty="0" smtClean="0">
                <a:solidFill>
                  <a:srgbClr val="002060"/>
                </a:solidFill>
              </a:rPr>
              <a:t>для педагогов и родителей</a:t>
            </a:r>
            <a:endParaRPr lang="ru-RU" sz="4400" b="1" i="1" dirty="0">
              <a:solidFill>
                <a:srgbClr val="00206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3255962"/>
          </a:xfrm>
        </p:spPr>
        <p:txBody>
          <a:bodyPr/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pPr algn="r"/>
            <a:r>
              <a:rPr lang="ru-RU" sz="1600" dirty="0" smtClean="0"/>
              <a:t>Белоусова И.В.</a:t>
            </a:r>
          </a:p>
          <a:p>
            <a:pPr algn="r"/>
            <a:r>
              <a:rPr lang="ru-RU" sz="1600" dirty="0" smtClean="0"/>
              <a:t>Источник: Справочник старшего воспитателя №11 2020 г.</a:t>
            </a:r>
            <a:endParaRPr lang="ru-RU" sz="1600" dirty="0" smtClean="0"/>
          </a:p>
          <a:p>
            <a:pPr algn="r"/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04" t="5103" r="4684" b="8259"/>
          <a:stretch/>
        </p:blipFill>
        <p:spPr>
          <a:xfrm>
            <a:off x="719769" y="3476912"/>
            <a:ext cx="4671152" cy="3161841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31458867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sz="4400" b="1" i="1" dirty="0"/>
          </a:p>
        </p:txBody>
      </p:sp>
      <p:sp>
        <p:nvSpPr>
          <p:cNvPr id="3" name="Подзаголовок 2"/>
          <p:cNvSpPr>
            <a:spLocks noGrp="1"/>
          </p:cNvSpPr>
          <p:nvPr>
            <p:ph idx="1"/>
          </p:nvPr>
        </p:nvSpPr>
        <p:spPr>
          <a:xfrm>
            <a:off x="155575" y="365126"/>
            <a:ext cx="11430836" cy="486861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4000" dirty="0" smtClean="0">
                <a:solidFill>
                  <a:srgbClr val="002060"/>
                </a:solidFill>
                <a:latin typeface="Monotype Corsiva" panose="03010101010201010101" pitchFamily="66" charset="0"/>
              </a:rPr>
              <a:t>Поиграйте с детьми в игру  «Угадай птицу по описанию</a:t>
            </a:r>
            <a:r>
              <a:rPr lang="ru-RU" sz="4000" dirty="0" smtClean="0">
                <a:solidFill>
                  <a:srgbClr val="002060"/>
                </a:solidFill>
                <a:latin typeface="Monotype Corsiva" panose="03010101010201010101" pitchFamily="66" charset="0"/>
              </a:rPr>
              <a:t>»</a:t>
            </a:r>
          </a:p>
          <a:p>
            <a:pPr marL="0" indent="0">
              <a:buNone/>
            </a:pPr>
            <a:endParaRPr lang="ru-RU" sz="4000" dirty="0" smtClean="0">
              <a:solidFill>
                <a:srgbClr val="002060"/>
              </a:solidFill>
              <a:latin typeface="Monotype Corsiva" panose="03010101010201010101" pitchFamily="66" charset="0"/>
            </a:endParaRPr>
          </a:p>
          <a:p>
            <a:pPr marL="514350" indent="-514350">
              <a:lnSpc>
                <a:spcPct val="100000"/>
              </a:lnSpc>
              <a:buAutoNum type="arabicPeriod"/>
            </a:pPr>
            <a:r>
              <a:rPr lang="ru-RU" dirty="0" smtClean="0">
                <a:solidFill>
                  <a:srgbClr val="002060"/>
                </a:solidFill>
                <a:latin typeface="Monotype Corsiva" panose="03010101010201010101" pitchFamily="66" charset="0"/>
              </a:rPr>
              <a:t>Серо-коричневая птичка с черными пятнышками. Клюв у нее черный, шея короткая, крылья маленькие. 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ru-RU" dirty="0" smtClean="0">
                <a:solidFill>
                  <a:srgbClr val="002060"/>
                </a:solidFill>
                <a:latin typeface="Monotype Corsiva" panose="03010101010201010101" pitchFamily="66" charset="0"/>
              </a:rPr>
              <a:t>      Она прыгает и чирикает. (воробей)</a:t>
            </a:r>
          </a:p>
          <a:p>
            <a:pPr marL="514350" indent="-514350">
              <a:buAutoNum type="arabicPeriod"/>
            </a:pPr>
            <a:endParaRPr lang="ru-RU" dirty="0" smtClean="0">
              <a:latin typeface="Monotype Corsiva" panose="03010101010201010101" pitchFamily="66" charset="0"/>
            </a:endParaRPr>
          </a:p>
          <a:p>
            <a:pPr marL="514350" indent="-514350">
              <a:buAutoNum type="arabicPeriod"/>
            </a:pPr>
            <a:endParaRPr lang="ru-RU" dirty="0">
              <a:latin typeface="Monotype Corsiva" panose="03010101010201010101" pitchFamily="66" charset="0"/>
            </a:endParaRPr>
          </a:p>
          <a:p>
            <a:pPr marL="0" indent="0">
              <a:buNone/>
            </a:pPr>
            <a:r>
              <a:rPr lang="ru-RU" dirty="0" smtClean="0">
                <a:solidFill>
                  <a:srgbClr val="002060"/>
                </a:solidFill>
                <a:latin typeface="Monotype Corsiva" panose="03010101010201010101" pitchFamily="66" charset="0"/>
              </a:rPr>
              <a:t>2. Спинка </a:t>
            </a:r>
            <a:r>
              <a:rPr lang="ru-RU" dirty="0" smtClean="0">
                <a:solidFill>
                  <a:srgbClr val="002060"/>
                </a:solidFill>
                <a:latin typeface="Monotype Corsiva" panose="03010101010201010101" pitchFamily="66" charset="0"/>
              </a:rPr>
              <a:t>у этой птицы черная, грудка белая. Перья на голове и под</a:t>
            </a:r>
          </a:p>
          <a:p>
            <a:pPr marL="0" indent="0">
              <a:buNone/>
            </a:pPr>
            <a:r>
              <a:rPr lang="ru-RU" dirty="0" smtClean="0">
                <a:solidFill>
                  <a:srgbClr val="002060"/>
                </a:solidFill>
                <a:latin typeface="Monotype Corsiva" panose="03010101010201010101" pitchFamily="66" charset="0"/>
              </a:rPr>
              <a:t>Хвостом красные. Клюв крепкий. Она живет в лесу и стучит клювом</a:t>
            </a:r>
          </a:p>
          <a:p>
            <a:pPr marL="0" indent="0">
              <a:buNone/>
            </a:pPr>
            <a:r>
              <a:rPr lang="ru-RU" dirty="0">
                <a:solidFill>
                  <a:srgbClr val="002060"/>
                </a:solidFill>
                <a:latin typeface="Monotype Corsiva" panose="03010101010201010101" pitchFamily="66" charset="0"/>
              </a:rPr>
              <a:t>п</a:t>
            </a:r>
            <a:r>
              <a:rPr lang="ru-RU" dirty="0" smtClean="0">
                <a:solidFill>
                  <a:srgbClr val="002060"/>
                </a:solidFill>
                <a:latin typeface="Monotype Corsiva" panose="03010101010201010101" pitchFamily="66" charset="0"/>
              </a:rPr>
              <a:t>о дереву. (дятел)   </a:t>
            </a:r>
            <a:endParaRPr lang="ru-RU" dirty="0">
              <a:solidFill>
                <a:srgbClr val="002060"/>
              </a:solidFill>
              <a:latin typeface="Monotype Corsiva" panose="03010101010201010101" pitchFamily="66" charset="0"/>
            </a:endParaRPr>
          </a:p>
        </p:txBody>
      </p:sp>
      <p:sp>
        <p:nvSpPr>
          <p:cNvPr id="5" name="AutoShape 2" descr="https://clipart-best.com/img/sparrow/sparrow-clip-art-20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8" name="Picture 4" descr="https://ds05.infourok.ru/uploads/ex/0bfd/000cf0c4-084f0127/hello_html_m7cb80e74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3555" y="2307633"/>
            <a:ext cx="2554537" cy="18706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2" name="Picture 18" descr="https://oblkompriroda.volgograd.ru/other/redbook/redbook/A141/A141_big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070704">
            <a:off x="10136795" y="3797608"/>
            <a:ext cx="1369677" cy="25707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244627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sz="4400" b="1" i="1" dirty="0"/>
          </a:p>
        </p:txBody>
      </p:sp>
      <p:sp>
        <p:nvSpPr>
          <p:cNvPr id="3" name="Подзаголовок 2"/>
          <p:cNvSpPr>
            <a:spLocks noGrp="1"/>
          </p:cNvSpPr>
          <p:nvPr>
            <p:ph idx="1"/>
          </p:nvPr>
        </p:nvSpPr>
        <p:spPr>
          <a:xfrm>
            <a:off x="155575" y="365126"/>
            <a:ext cx="11430836" cy="486861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dirty="0" smtClean="0">
                <a:solidFill>
                  <a:srgbClr val="002060"/>
                </a:solidFill>
                <a:latin typeface="Monotype Corsiva" panose="03010101010201010101" pitchFamily="66" charset="0"/>
              </a:rPr>
              <a:t>3.  У  этой птицы на голове черная или </a:t>
            </a:r>
            <a:r>
              <a:rPr lang="ru-RU" dirty="0" err="1" smtClean="0">
                <a:solidFill>
                  <a:srgbClr val="002060"/>
                </a:solidFill>
                <a:latin typeface="Monotype Corsiva" panose="03010101010201010101" pitchFamily="66" charset="0"/>
              </a:rPr>
              <a:t>или</a:t>
            </a:r>
            <a:r>
              <a:rPr lang="ru-RU" dirty="0" smtClean="0">
                <a:solidFill>
                  <a:srgbClr val="002060"/>
                </a:solidFill>
                <a:latin typeface="Monotype Corsiva" panose="03010101010201010101" pitchFamily="66" charset="0"/>
              </a:rPr>
              <a:t> синяя шапочка, брюшко – желтое. Крылышки могут быть серыми или голубыми. Щечки у нее белые (Синица)</a:t>
            </a:r>
            <a:endParaRPr lang="ru-RU" dirty="0" smtClean="0">
              <a:solidFill>
                <a:srgbClr val="002060"/>
              </a:solidFill>
              <a:latin typeface="Monotype Corsiva" panose="03010101010201010101" pitchFamily="66" charset="0"/>
            </a:endParaRPr>
          </a:p>
          <a:p>
            <a:pPr marL="514350" indent="-514350">
              <a:buAutoNum type="arabicPeriod"/>
            </a:pPr>
            <a:endParaRPr lang="ru-RU" dirty="0">
              <a:solidFill>
                <a:srgbClr val="002060"/>
              </a:solidFill>
              <a:latin typeface="Monotype Corsiva" panose="03010101010201010101" pitchFamily="66" charset="0"/>
            </a:endParaRPr>
          </a:p>
          <a:p>
            <a:pPr marL="0" indent="0">
              <a:buNone/>
            </a:pPr>
            <a:r>
              <a:rPr lang="ru-RU" dirty="0" smtClean="0">
                <a:solidFill>
                  <a:srgbClr val="002060"/>
                </a:solidFill>
                <a:latin typeface="Monotype Corsiva" panose="03010101010201010101" pitchFamily="66" charset="0"/>
              </a:rPr>
              <a:t>  </a:t>
            </a:r>
          </a:p>
          <a:p>
            <a:pPr marL="0" indent="0">
              <a:buNone/>
            </a:pPr>
            <a:r>
              <a:rPr lang="ru-RU" dirty="0" smtClean="0">
                <a:solidFill>
                  <a:srgbClr val="002060"/>
                </a:solidFill>
                <a:latin typeface="Monotype Corsiva" panose="03010101010201010101" pitchFamily="66" charset="0"/>
              </a:rPr>
              <a:t>4. Эти птицы бывают разного цвета: серые. Коричневые и белые. Они любят ворковать. А еще их называют символом мира (Голуби)</a:t>
            </a:r>
          </a:p>
          <a:p>
            <a:pPr marL="0" indent="0">
              <a:buNone/>
            </a:pPr>
            <a:endParaRPr lang="ru-RU" dirty="0" smtClean="0">
              <a:solidFill>
                <a:srgbClr val="002060"/>
              </a:solidFill>
              <a:latin typeface="Monotype Corsiva" panose="03010101010201010101" pitchFamily="66" charset="0"/>
            </a:endParaRPr>
          </a:p>
          <a:p>
            <a:pPr marL="0" indent="0">
              <a:buNone/>
            </a:pPr>
            <a:endParaRPr lang="ru-RU" dirty="0">
              <a:solidFill>
                <a:srgbClr val="002060"/>
              </a:solidFill>
              <a:latin typeface="Monotype Corsiva" panose="03010101010201010101" pitchFamily="66" charset="0"/>
            </a:endParaRPr>
          </a:p>
          <a:p>
            <a:pPr marL="0" indent="0">
              <a:buNone/>
            </a:pPr>
            <a:r>
              <a:rPr lang="ru-RU" dirty="0" smtClean="0">
                <a:solidFill>
                  <a:srgbClr val="002060"/>
                </a:solidFill>
                <a:latin typeface="Monotype Corsiva" panose="03010101010201010101" pitchFamily="66" charset="0"/>
              </a:rPr>
              <a:t>5. Спинка у этой птицы серая, крылья и хвост черные, а грудка красная. Она любит есть рябину. (Снегирь)</a:t>
            </a:r>
            <a:endParaRPr lang="ru-RU" dirty="0">
              <a:solidFill>
                <a:srgbClr val="002060"/>
              </a:solidFill>
              <a:latin typeface="Monotype Corsiva" panose="03010101010201010101" pitchFamily="66" charset="0"/>
            </a:endParaRPr>
          </a:p>
        </p:txBody>
      </p:sp>
      <p:sp>
        <p:nvSpPr>
          <p:cNvPr id="5" name="AutoShape 2" descr="https://clipart-best.com/img/sparrow/sparrow-clip-art-20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1" name="Рисунок 3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15069">
            <a:off x="10473665" y="323490"/>
            <a:ext cx="1220202" cy="1737328"/>
          </a:xfrm>
          <a:prstGeom prst="rect">
            <a:avLst/>
          </a:prstGeom>
        </p:spPr>
      </p:pic>
      <p:pic>
        <p:nvPicPr>
          <p:cNvPr id="1033" name="Рисунок 103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0654" y="2650082"/>
            <a:ext cx="1767579" cy="1624262"/>
          </a:xfrm>
          <a:prstGeom prst="rect">
            <a:avLst/>
          </a:prstGeom>
        </p:spPr>
      </p:pic>
      <p:pic>
        <p:nvPicPr>
          <p:cNvPr id="1035" name="Рисунок 103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4697" y="4614204"/>
            <a:ext cx="2634917" cy="2243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89543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sz="4400" b="1" i="1" dirty="0"/>
          </a:p>
        </p:txBody>
      </p:sp>
      <p:sp>
        <p:nvSpPr>
          <p:cNvPr id="3" name="Подзаголовок 2"/>
          <p:cNvSpPr>
            <a:spLocks noGrp="1"/>
          </p:cNvSpPr>
          <p:nvPr>
            <p:ph idx="1"/>
          </p:nvPr>
        </p:nvSpPr>
        <p:spPr>
          <a:xfrm>
            <a:off x="155575" y="365126"/>
            <a:ext cx="11430836" cy="4868612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4000" b="1" dirty="0" smtClean="0">
                <a:solidFill>
                  <a:srgbClr val="002060"/>
                </a:solidFill>
                <a:latin typeface="Monotype Corsiva" panose="03010101010201010101" pitchFamily="66" charset="0"/>
              </a:rPr>
              <a:t>Расскажите о птичьих приметах</a:t>
            </a:r>
          </a:p>
          <a:p>
            <a:pPr marL="0" indent="0" algn="ctr">
              <a:buNone/>
            </a:pPr>
            <a:endParaRPr lang="ru-RU" sz="4000" b="1" dirty="0" smtClean="0">
              <a:latin typeface="Monotype Corsiva" panose="03010101010201010101" pitchFamily="66" charset="0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ru-RU" dirty="0" err="1" smtClean="0">
                <a:solidFill>
                  <a:srgbClr val="002060"/>
                </a:solidFill>
                <a:latin typeface="Monotype Corsiva" panose="03010101010201010101" pitchFamily="66" charset="0"/>
              </a:rPr>
              <a:t>Прицы</a:t>
            </a:r>
            <a:r>
              <a:rPr lang="ru-RU" dirty="0" smtClean="0">
                <a:solidFill>
                  <a:srgbClr val="002060"/>
                </a:solidFill>
                <a:latin typeface="Monotype Corsiva" panose="03010101010201010101" pitchFamily="66" charset="0"/>
              </a:rPr>
              <a:t> прижались к стволу дерева – к морозу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dirty="0" smtClean="0">
                <a:solidFill>
                  <a:srgbClr val="002060"/>
                </a:solidFill>
                <a:latin typeface="Monotype Corsiva" panose="03010101010201010101" pitchFamily="66" charset="0"/>
              </a:rPr>
              <a:t>Зимой птицы летают низко – к снегу.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dirty="0" smtClean="0">
                <a:solidFill>
                  <a:srgbClr val="002060"/>
                </a:solidFill>
                <a:latin typeface="Monotype Corsiva" panose="03010101010201010101" pitchFamily="66" charset="0"/>
              </a:rPr>
              <a:t>Вороны и галки садятся на низкие ветки – к ветру.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dirty="0" smtClean="0">
                <a:solidFill>
                  <a:srgbClr val="002060"/>
                </a:solidFill>
                <a:latin typeface="Monotype Corsiva" panose="03010101010201010101" pitchFamily="66" charset="0"/>
              </a:rPr>
              <a:t>Воробьи сидят на деревьях тихо – к снегу без ветра. Громко чирикают – к потеплению.</a:t>
            </a:r>
          </a:p>
          <a:p>
            <a:pPr>
              <a:buFont typeface="Wingdings" panose="05000000000000000000" pitchFamily="2" charset="2"/>
              <a:buChar char="v"/>
            </a:pPr>
            <a:endParaRPr lang="ru-RU" dirty="0" smtClean="0">
              <a:solidFill>
                <a:srgbClr val="002060"/>
              </a:solidFill>
              <a:latin typeface="Monotype Corsiva" panose="03010101010201010101" pitchFamily="66" charset="0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ru-RU" dirty="0" smtClean="0">
                <a:solidFill>
                  <a:srgbClr val="002060"/>
                </a:solidFill>
                <a:latin typeface="Monotype Corsiva" panose="03010101010201010101" pitchFamily="66" charset="0"/>
              </a:rPr>
              <a:t>Птицы садятся на сухое дерево – к морозу</a:t>
            </a:r>
            <a:endParaRPr lang="ru-RU" dirty="0" smtClean="0">
              <a:solidFill>
                <a:srgbClr val="002060"/>
              </a:solidFill>
              <a:latin typeface="Monotype Corsiva" panose="03010101010201010101" pitchFamily="66" charset="0"/>
            </a:endParaRPr>
          </a:p>
          <a:p>
            <a:pPr marL="0" indent="0" algn="ctr">
              <a:buNone/>
            </a:pPr>
            <a:endParaRPr lang="ru-RU" sz="4000" b="1" dirty="0">
              <a:latin typeface="Monotype Corsiva" panose="03010101010201010101" pitchFamily="66" charset="0"/>
            </a:endParaRPr>
          </a:p>
        </p:txBody>
      </p:sp>
      <p:sp>
        <p:nvSpPr>
          <p:cNvPr id="5" name="AutoShape 2" descr="https://clipart-best.com/img/sparrow/sparrow-clip-art-20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26864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90797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i="1" dirty="0" smtClean="0">
                <a:latin typeface="Monotype Corsiva" panose="03010101010201010101" pitchFamily="66" charset="0"/>
              </a:rPr>
              <a:t>Покормите птиц</a:t>
            </a:r>
            <a:r>
              <a:rPr lang="ru-RU" b="1" i="1" dirty="0" smtClean="0">
                <a:latin typeface="Monotype Corsiva" panose="03010101010201010101" pitchFamily="66" charset="0"/>
              </a:rPr>
              <a:t/>
            </a:r>
            <a:br>
              <a:rPr lang="ru-RU" b="1" i="1" dirty="0" smtClean="0">
                <a:latin typeface="Monotype Corsiva" panose="03010101010201010101" pitchFamily="66" charset="0"/>
              </a:rPr>
            </a:br>
            <a:endParaRPr lang="ru-RU" sz="4400" b="1" i="1" dirty="0">
              <a:latin typeface="Monotype Corsiva" panose="03010101010201010101" pitchFamily="66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460375" y="705080"/>
            <a:ext cx="5559425" cy="5849955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ru-RU" b="1" i="1" u="sng" dirty="0" smtClean="0">
                <a:solidFill>
                  <a:srgbClr val="FFFF00"/>
                </a:solidFill>
                <a:latin typeface="Monotype Corsiva" panose="03010101010201010101" pitchFamily="66" charset="0"/>
              </a:rPr>
              <a:t>Можно</a:t>
            </a:r>
          </a:p>
          <a:p>
            <a:pPr marL="0" lvl="0" indent="0">
              <a:lnSpc>
                <a:spcPct val="100000"/>
              </a:lnSpc>
              <a:buNone/>
            </a:pPr>
            <a:r>
              <a:rPr lang="ru-RU" b="1" i="1" dirty="0">
                <a:solidFill>
                  <a:srgbClr val="5B9BD5">
                    <a:lumMod val="50000"/>
                  </a:srgbClr>
                </a:solidFill>
                <a:latin typeface="Monotype Corsiva" panose="03010101010201010101" pitchFamily="66" charset="0"/>
              </a:rPr>
              <a:t>Универсальный </a:t>
            </a:r>
            <a:r>
              <a:rPr lang="ru-RU" b="1" i="1" dirty="0" smtClean="0">
                <a:solidFill>
                  <a:srgbClr val="5B9BD5">
                    <a:lumMod val="50000"/>
                  </a:srgbClr>
                </a:solidFill>
                <a:latin typeface="Monotype Corsiva" panose="03010101010201010101" pitchFamily="66" charset="0"/>
              </a:rPr>
              <a:t>корм:</a:t>
            </a:r>
            <a:endParaRPr lang="ru-RU" b="1" i="1" dirty="0">
              <a:solidFill>
                <a:srgbClr val="5B9BD5">
                  <a:lumMod val="50000"/>
                </a:srgbClr>
              </a:solidFill>
              <a:latin typeface="Monotype Corsiva" panose="03010101010201010101" pitchFamily="66" charset="0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ru-RU" b="1" i="1" dirty="0" smtClean="0">
                <a:solidFill>
                  <a:srgbClr val="FFFF00"/>
                </a:solidFill>
                <a:latin typeface="Monotype Corsiva" panose="03010101010201010101" pitchFamily="66" charset="0"/>
              </a:rPr>
              <a:t>Овсянку, пшено, просо. Подсолнечные и тыквенные семечки.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ru-RU" b="1" i="1" dirty="0" smtClean="0">
                <a:solidFill>
                  <a:schemeClr val="accent1">
                    <a:lumMod val="50000"/>
                  </a:schemeClr>
                </a:solidFill>
                <a:latin typeface="Monotype Corsiva" panose="03010101010201010101" pitchFamily="66" charset="0"/>
              </a:rPr>
              <a:t>Быстро усваиваются: </a:t>
            </a:r>
            <a:r>
              <a:rPr lang="ru-RU" b="1" i="1" dirty="0" smtClean="0">
                <a:solidFill>
                  <a:srgbClr val="FFFF00"/>
                </a:solidFill>
                <a:latin typeface="Monotype Corsiva" panose="03010101010201010101" pitchFamily="66" charset="0"/>
              </a:rPr>
              <a:t>Крошки белого хлеба.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ru-RU" b="1" i="1" dirty="0" smtClean="0">
                <a:solidFill>
                  <a:schemeClr val="accent1">
                    <a:lumMod val="50000"/>
                  </a:schemeClr>
                </a:solidFill>
                <a:latin typeface="Monotype Corsiva" panose="03010101010201010101" pitchFamily="66" charset="0"/>
              </a:rPr>
              <a:t>Богаты микроэлементами и очень питательны: </a:t>
            </a:r>
            <a:r>
              <a:rPr lang="ru-RU" b="1" i="1" dirty="0" smtClean="0">
                <a:solidFill>
                  <a:srgbClr val="FFFF00"/>
                </a:solidFill>
                <a:latin typeface="Monotype Corsiva" panose="03010101010201010101" pitchFamily="66" charset="0"/>
              </a:rPr>
              <a:t>орехи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ru-RU" b="1" i="1" dirty="0" smtClean="0">
                <a:solidFill>
                  <a:schemeClr val="accent1">
                    <a:lumMod val="50000"/>
                  </a:schemeClr>
                </a:solidFill>
                <a:latin typeface="Monotype Corsiva" panose="03010101010201010101" pitchFamily="66" charset="0"/>
              </a:rPr>
              <a:t>Очень любят синицы: </a:t>
            </a:r>
            <a:r>
              <a:rPr lang="ru-RU" b="1" i="1" dirty="0" smtClean="0">
                <a:solidFill>
                  <a:srgbClr val="FFFF00"/>
                </a:solidFill>
                <a:latin typeface="Monotype Corsiva" panose="03010101010201010101" pitchFamily="66" charset="0"/>
              </a:rPr>
              <a:t>Сало БЕЗ соли и пряностей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ru-RU" b="1" i="1" dirty="0" smtClean="0">
                <a:solidFill>
                  <a:schemeClr val="accent1">
                    <a:lumMod val="50000"/>
                  </a:schemeClr>
                </a:solidFill>
                <a:latin typeface="Monotype Corsiva" panose="03010101010201010101" pitchFamily="66" charset="0"/>
              </a:rPr>
              <a:t>Привычная еда для снегирей и клестов: </a:t>
            </a:r>
            <a:r>
              <a:rPr lang="ru-RU" b="1" i="1" dirty="0" smtClean="0">
                <a:solidFill>
                  <a:srgbClr val="FFFF00"/>
                </a:solidFill>
                <a:latin typeface="Monotype Corsiva" panose="03010101010201010101" pitchFamily="66" charset="0"/>
              </a:rPr>
              <a:t>фрукты, ягоды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half" idx="2"/>
          </p:nvPr>
        </p:nvSpPr>
        <p:spPr>
          <a:xfrm>
            <a:off x="6568807" y="826265"/>
            <a:ext cx="5181600" cy="5350698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ru-RU" b="1" i="1" u="sng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>Нельзя</a:t>
            </a:r>
          </a:p>
          <a:p>
            <a:pPr marL="0" indent="0">
              <a:buNone/>
            </a:pPr>
            <a:r>
              <a:rPr lang="ru-RU" i="1" dirty="0" smtClean="0">
                <a:solidFill>
                  <a:schemeClr val="accent1">
                    <a:lumMod val="50000"/>
                  </a:schemeClr>
                </a:solidFill>
                <a:latin typeface="Monotype Corsiva" panose="03010101010201010101" pitchFamily="66" charset="0"/>
              </a:rPr>
              <a:t>Разбухнут в желудке, птица погибнет: </a:t>
            </a:r>
            <a:r>
              <a:rPr lang="ru-RU" i="1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>Сухие гречка, рис, перловка.</a:t>
            </a:r>
          </a:p>
          <a:p>
            <a:pPr marL="0" indent="0">
              <a:buNone/>
            </a:pPr>
            <a:r>
              <a:rPr lang="ru-RU" i="1" dirty="0" smtClean="0">
                <a:solidFill>
                  <a:schemeClr val="accent1">
                    <a:lumMod val="50000"/>
                  </a:schemeClr>
                </a:solidFill>
                <a:latin typeface="Monotype Corsiva" panose="03010101010201010101" pitchFamily="66" charset="0"/>
              </a:rPr>
              <a:t>Бродит в желудке и может вызвать отравление: </a:t>
            </a:r>
            <a:r>
              <a:rPr lang="ru-RU" i="1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>крошки черного хлеба </a:t>
            </a:r>
          </a:p>
          <a:p>
            <a:pPr marL="0" indent="0">
              <a:buNone/>
            </a:pPr>
            <a:r>
              <a:rPr lang="ru-RU" i="1" dirty="0" smtClean="0">
                <a:solidFill>
                  <a:schemeClr val="accent1">
                    <a:lumMod val="50000"/>
                  </a:schemeClr>
                </a:solidFill>
                <a:latin typeface="Monotype Corsiva" panose="03010101010201010101" pitchFamily="66" charset="0"/>
              </a:rPr>
              <a:t>Нарушают пищеварение</a:t>
            </a:r>
            <a:r>
              <a:rPr lang="ru-RU" i="1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>: соленые и жареные семечки, перченое сало, копчености</a:t>
            </a:r>
          </a:p>
          <a:p>
            <a:pPr marL="0" indent="0">
              <a:buNone/>
            </a:pPr>
            <a:r>
              <a:rPr lang="ru-RU" i="1" dirty="0" smtClean="0">
                <a:solidFill>
                  <a:schemeClr val="accent1">
                    <a:lumMod val="50000"/>
                  </a:schemeClr>
                </a:solidFill>
                <a:latin typeface="Monotype Corsiva" panose="03010101010201010101" pitchFamily="66" charset="0"/>
              </a:rPr>
              <a:t>Не перевариваются у птиц: </a:t>
            </a:r>
            <a:r>
              <a:rPr lang="ru-RU" i="1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>молочные продукты</a:t>
            </a:r>
          </a:p>
          <a:p>
            <a:pPr marL="0" indent="0">
              <a:buNone/>
            </a:pPr>
            <a:r>
              <a:rPr lang="ru-RU" i="1" dirty="0" smtClean="0">
                <a:solidFill>
                  <a:schemeClr val="accent1">
                    <a:lumMod val="50000"/>
                  </a:schemeClr>
                </a:solidFill>
                <a:latin typeface="Monotype Corsiva" panose="03010101010201010101" pitchFamily="66" charset="0"/>
              </a:rPr>
              <a:t>Вызывают жажду, много сахара и крахмала: </a:t>
            </a:r>
            <a:r>
              <a:rPr lang="ru-RU" i="1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>каши быстрого приготовления</a:t>
            </a:r>
            <a:endParaRPr lang="ru-RU" i="1" dirty="0">
              <a:solidFill>
                <a:srgbClr val="FF0000"/>
              </a:solidFill>
              <a:latin typeface="Monotype Corsiva" panose="03010101010201010101" pitchFamily="66" charset="0"/>
            </a:endParaRPr>
          </a:p>
        </p:txBody>
      </p:sp>
      <p:sp>
        <p:nvSpPr>
          <p:cNvPr id="5" name="AutoShape 2" descr="https://clipart-best.com/img/sparrow/sparrow-clip-art-20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44043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561859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i="1" dirty="0" smtClean="0">
                <a:latin typeface="Monotype Corsiva" panose="03010101010201010101" pitchFamily="66" charset="0"/>
              </a:rPr>
              <a:t>Сделайте кормушку</a:t>
            </a:r>
            <a:endParaRPr lang="ru-RU" sz="4400" b="1" i="1" dirty="0">
              <a:latin typeface="Monotype Corsiva" panose="03010101010201010101" pitchFamily="66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460375" y="705080"/>
            <a:ext cx="5559425" cy="584995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b="1" i="1" u="sng" dirty="0" smtClean="0">
                <a:solidFill>
                  <a:schemeClr val="accent1">
                    <a:lumMod val="50000"/>
                  </a:schemeClr>
                </a:solidFill>
                <a:latin typeface="Monotype Corsiva" panose="03010101010201010101" pitchFamily="66" charset="0"/>
              </a:rPr>
              <a:t>Кормушка -подвес</a:t>
            </a:r>
          </a:p>
          <a:p>
            <a:pPr marL="0" indent="0" algn="ctr">
              <a:buNone/>
            </a:pPr>
            <a:endParaRPr lang="ru-RU" b="1" i="1" u="sng" dirty="0" smtClean="0">
              <a:solidFill>
                <a:schemeClr val="accent1">
                  <a:lumMod val="50000"/>
                </a:schemeClr>
              </a:solidFill>
              <a:latin typeface="Monotype Corsiva" panose="03010101010201010101" pitchFamily="66" charset="0"/>
            </a:endParaRPr>
          </a:p>
          <a:p>
            <a:pPr marL="0" indent="0" algn="ctr">
              <a:buNone/>
            </a:pPr>
            <a:endParaRPr lang="ru-RU" b="1" i="1" u="sng" dirty="0">
              <a:solidFill>
                <a:schemeClr val="accent1">
                  <a:lumMod val="50000"/>
                </a:schemeClr>
              </a:solidFill>
              <a:latin typeface="Monotype Corsiva" panose="03010101010201010101" pitchFamily="66" charset="0"/>
            </a:endParaRPr>
          </a:p>
          <a:p>
            <a:pPr marL="0" indent="0" algn="ctr">
              <a:buNone/>
            </a:pPr>
            <a:endParaRPr lang="ru-RU" b="1" i="1" u="sng" dirty="0" smtClean="0">
              <a:solidFill>
                <a:schemeClr val="accent1">
                  <a:lumMod val="50000"/>
                </a:schemeClr>
              </a:solidFill>
              <a:latin typeface="Monotype Corsiva" panose="03010101010201010101" pitchFamily="66" charset="0"/>
            </a:endParaRPr>
          </a:p>
          <a:p>
            <a:pPr marL="0" indent="0" algn="ctr">
              <a:buNone/>
            </a:pPr>
            <a:endParaRPr lang="ru-RU" b="1" i="1" u="sng" dirty="0" smtClean="0">
              <a:solidFill>
                <a:schemeClr val="accent1">
                  <a:lumMod val="50000"/>
                </a:schemeClr>
              </a:solidFill>
              <a:latin typeface="Monotype Corsiva" panose="03010101010201010101" pitchFamily="66" charset="0"/>
            </a:endParaRPr>
          </a:p>
          <a:p>
            <a:pPr marL="0" indent="0" algn="ctr">
              <a:buNone/>
            </a:pPr>
            <a:endParaRPr lang="ru-RU" b="1" i="1" u="sng" dirty="0">
              <a:solidFill>
                <a:schemeClr val="accent1">
                  <a:lumMod val="50000"/>
                </a:schemeClr>
              </a:solidFill>
              <a:latin typeface="Monotype Corsiva" panose="03010101010201010101" pitchFamily="66" charset="0"/>
            </a:endParaRPr>
          </a:p>
          <a:p>
            <a:pPr marL="0" indent="0" algn="ctr">
              <a:buNone/>
            </a:pPr>
            <a:r>
              <a:rPr lang="ru-RU" b="1" i="1" u="sng" dirty="0" smtClean="0">
                <a:solidFill>
                  <a:schemeClr val="accent1">
                    <a:lumMod val="50000"/>
                  </a:schemeClr>
                </a:solidFill>
                <a:latin typeface="Monotype Corsiva" panose="03010101010201010101" pitchFamily="66" charset="0"/>
              </a:rPr>
              <a:t>Кормушка - домик</a:t>
            </a:r>
          </a:p>
          <a:p>
            <a:pPr marL="0" indent="0" algn="ctr">
              <a:buNone/>
            </a:pPr>
            <a:endParaRPr lang="ru-RU" b="1" i="1" u="sng" dirty="0" smtClean="0">
              <a:solidFill>
                <a:schemeClr val="accent1">
                  <a:lumMod val="50000"/>
                </a:schemeClr>
              </a:solidFill>
              <a:latin typeface="Monotype Corsiva" panose="03010101010201010101" pitchFamily="66" charset="0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sz="half" idx="2"/>
          </p:nvPr>
        </p:nvSpPr>
        <p:spPr>
          <a:xfrm>
            <a:off x="6568807" y="826265"/>
            <a:ext cx="5181600" cy="535069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b="1" i="1" u="sng" dirty="0" smtClean="0">
                <a:solidFill>
                  <a:schemeClr val="accent1">
                    <a:lumMod val="50000"/>
                  </a:schemeClr>
                </a:solidFill>
                <a:latin typeface="Monotype Corsiva" panose="03010101010201010101" pitchFamily="66" charset="0"/>
              </a:rPr>
              <a:t>Съедобная кормушка</a:t>
            </a:r>
          </a:p>
          <a:p>
            <a:pPr marL="0" indent="0" algn="ctr">
              <a:buNone/>
            </a:pPr>
            <a:endParaRPr lang="ru-RU" b="1" i="1" u="sng" dirty="0">
              <a:solidFill>
                <a:srgbClr val="FF0000"/>
              </a:solidFill>
              <a:latin typeface="Monotype Corsiva" panose="03010101010201010101" pitchFamily="66" charset="0"/>
            </a:endParaRPr>
          </a:p>
          <a:p>
            <a:pPr marL="0" indent="0" algn="ctr">
              <a:buNone/>
            </a:pPr>
            <a:endParaRPr lang="ru-RU" b="1" i="1" u="sng" dirty="0" smtClean="0">
              <a:solidFill>
                <a:srgbClr val="FF0000"/>
              </a:solidFill>
              <a:latin typeface="Monotype Corsiva" panose="03010101010201010101" pitchFamily="66" charset="0"/>
            </a:endParaRPr>
          </a:p>
          <a:p>
            <a:pPr marL="0" indent="0" algn="ctr">
              <a:buNone/>
            </a:pPr>
            <a:endParaRPr lang="ru-RU" b="1" i="1" u="sng" dirty="0">
              <a:solidFill>
                <a:srgbClr val="FF0000"/>
              </a:solidFill>
              <a:latin typeface="Monotype Corsiva" panose="03010101010201010101" pitchFamily="66" charset="0"/>
            </a:endParaRPr>
          </a:p>
          <a:p>
            <a:pPr marL="0" indent="0" algn="ctr">
              <a:buNone/>
            </a:pPr>
            <a:endParaRPr lang="ru-RU" b="1" i="1" u="sng" dirty="0" smtClean="0">
              <a:solidFill>
                <a:srgbClr val="FF0000"/>
              </a:solidFill>
              <a:latin typeface="Monotype Corsiva" panose="03010101010201010101" pitchFamily="66" charset="0"/>
            </a:endParaRPr>
          </a:p>
          <a:p>
            <a:pPr marL="0" indent="0" algn="ctr">
              <a:buNone/>
            </a:pPr>
            <a:endParaRPr lang="ru-RU" b="1" i="1" u="sng" dirty="0" smtClean="0">
              <a:solidFill>
                <a:srgbClr val="FF0000"/>
              </a:solidFill>
              <a:latin typeface="Monotype Corsiva" panose="03010101010201010101" pitchFamily="66" charset="0"/>
            </a:endParaRPr>
          </a:p>
          <a:p>
            <a:pPr marL="0" indent="0" algn="ctr">
              <a:buNone/>
            </a:pPr>
            <a:r>
              <a:rPr lang="ru-RU" b="1" i="1" u="sng" dirty="0" smtClean="0">
                <a:solidFill>
                  <a:schemeClr val="accent1">
                    <a:lumMod val="50000"/>
                  </a:schemeClr>
                </a:solidFill>
                <a:latin typeface="Monotype Corsiva" panose="03010101010201010101" pitchFamily="66" charset="0"/>
              </a:rPr>
              <a:t>Кормушка – лоток</a:t>
            </a:r>
          </a:p>
          <a:p>
            <a:pPr marL="0" indent="0" algn="ctr">
              <a:buNone/>
            </a:pPr>
            <a:endParaRPr lang="ru-RU" b="1" i="1" u="sng" dirty="0" smtClean="0">
              <a:solidFill>
                <a:srgbClr val="FF0000"/>
              </a:solidFill>
              <a:latin typeface="Monotype Corsiva" panose="03010101010201010101" pitchFamily="66" charset="0"/>
            </a:endParaRPr>
          </a:p>
        </p:txBody>
      </p:sp>
      <p:sp>
        <p:nvSpPr>
          <p:cNvPr id="5" name="AutoShape 2" descr="https://clipart-best.com/img/sparrow/sparrow-clip-art-20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8231" y="1206345"/>
            <a:ext cx="2423712" cy="242371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51" t="4325" r="16189" b="3229"/>
          <a:stretch/>
        </p:blipFill>
        <p:spPr>
          <a:xfrm>
            <a:off x="1590481" y="4417763"/>
            <a:ext cx="3299211" cy="193871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7656" y="1595611"/>
            <a:ext cx="3257780" cy="164517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22" t="5378" r="6986" b="54690"/>
          <a:stretch/>
        </p:blipFill>
        <p:spPr>
          <a:xfrm>
            <a:off x="8042313" y="4417763"/>
            <a:ext cx="2678503" cy="166598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31074345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sz="4400" b="1" i="1" dirty="0"/>
          </a:p>
        </p:txBody>
      </p:sp>
      <p:sp>
        <p:nvSpPr>
          <p:cNvPr id="3" name="Подзаголовок 2"/>
          <p:cNvSpPr>
            <a:spLocks noGrp="1"/>
          </p:cNvSpPr>
          <p:nvPr>
            <p:ph idx="1"/>
          </p:nvPr>
        </p:nvSpPr>
        <p:spPr>
          <a:xfrm>
            <a:off x="155575" y="160338"/>
            <a:ext cx="11430836" cy="5073400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4000" b="1" dirty="0" smtClean="0">
                <a:solidFill>
                  <a:srgbClr val="002060"/>
                </a:solidFill>
                <a:latin typeface="Monotype Corsiva" panose="03010101010201010101" pitchFamily="66" charset="0"/>
              </a:rPr>
              <a:t>Запомните эти правила: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b="1" dirty="0" smtClean="0">
                <a:latin typeface="Monotype Corsiva" panose="03010101010201010101" pitchFamily="66" charset="0"/>
              </a:rPr>
              <a:t>Обклейте изолентой или лейкопластырем острые края надрезов;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b="1" dirty="0" smtClean="0">
                <a:latin typeface="Monotype Corsiva" panose="03010101010201010101" pitchFamily="66" charset="0"/>
              </a:rPr>
              <a:t>Используйте поменьше скотча а склейке кормушки и прячьте липкие края. Птица может приклеиться к ним.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b="1" dirty="0" smtClean="0">
                <a:latin typeface="Monotype Corsiva" panose="03010101010201010101" pitchFamily="66" charset="0"/>
              </a:rPr>
              <a:t>Раскрашивайте кормушки акрилом. Пахучие и токсичные краски очень вредны птицам.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b="1" dirty="0" smtClean="0">
                <a:latin typeface="Monotype Corsiva" panose="03010101010201010101" pitchFamily="66" charset="0"/>
              </a:rPr>
              <a:t>Делайте маленький вход у кормушки: под размер синицы или снегиря. Голуби и вороны съедают весь корм, </a:t>
            </a:r>
            <a:r>
              <a:rPr lang="ru-RU" b="1" dirty="0" err="1" smtClean="0">
                <a:latin typeface="Monotype Corsiva" panose="03010101010201010101" pitchFamily="66" charset="0"/>
              </a:rPr>
              <a:t>хтя</a:t>
            </a:r>
            <a:r>
              <a:rPr lang="ru-RU" b="1" dirty="0" smtClean="0">
                <a:latin typeface="Monotype Corsiva" panose="03010101010201010101" pitchFamily="66" charset="0"/>
              </a:rPr>
              <a:t> и без того могут найти себе пропитание.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b="1" dirty="0" smtClean="0">
                <a:latin typeface="Monotype Corsiva" panose="03010101010201010101" pitchFamily="66" charset="0"/>
              </a:rPr>
              <a:t>Не размещайте кормушку ниже1.5 метра. В невысокой кормушке птицы могут стать легкой добычей для кошек.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b="1" dirty="0" smtClean="0">
                <a:latin typeface="Monotype Corsiva" panose="03010101010201010101" pitchFamily="66" charset="0"/>
              </a:rPr>
              <a:t>Регулярно пополняйте кормушки и убирайте замерзшую пищу.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b="1" dirty="0" smtClean="0">
                <a:latin typeface="Monotype Corsiva" panose="03010101010201010101" pitchFamily="66" charset="0"/>
              </a:rPr>
              <a:t>Следите, чтобы в кормушках не было снега. Под снегом может быть корм, который птицы не заметят.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b="1" dirty="0" smtClean="0">
                <a:latin typeface="Monotype Corsiva" panose="03010101010201010101" pitchFamily="66" charset="0"/>
              </a:rPr>
              <a:t>Развешивайте кормушки в спокойных местах, шум и движение отпугнут птиц.</a:t>
            </a:r>
            <a:endParaRPr lang="ru-RU" b="1" dirty="0" smtClean="0">
              <a:latin typeface="Monotype Corsiva" panose="03010101010201010101" pitchFamily="66" charset="0"/>
            </a:endParaRPr>
          </a:p>
          <a:p>
            <a:pPr>
              <a:buFont typeface="Wingdings" panose="05000000000000000000" pitchFamily="2" charset="2"/>
              <a:buChar char="v"/>
            </a:pPr>
            <a:endParaRPr lang="ru-RU" b="1" dirty="0" smtClean="0">
              <a:latin typeface="Monotype Corsiva" panose="03010101010201010101" pitchFamily="66" charset="0"/>
            </a:endParaRPr>
          </a:p>
          <a:p>
            <a:pPr marL="0" indent="0" algn="ctr">
              <a:buNone/>
            </a:pPr>
            <a:endParaRPr lang="ru-RU" sz="4000" b="1" dirty="0">
              <a:latin typeface="Monotype Corsiva" panose="03010101010201010101" pitchFamily="66" charset="0"/>
            </a:endParaRPr>
          </a:p>
        </p:txBody>
      </p:sp>
      <p:sp>
        <p:nvSpPr>
          <p:cNvPr id="5" name="AutoShape 2" descr="https://clipart-best.com/img/sparrow/sparrow-clip-art-20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803625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298</TotalTime>
  <Words>470</Words>
  <Application>Microsoft Office PowerPoint</Application>
  <PresentationFormat>Широкоэкранный</PresentationFormat>
  <Paragraphs>74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3" baseType="lpstr">
      <vt:lpstr>Arial</vt:lpstr>
      <vt:lpstr>Calibri</vt:lpstr>
      <vt:lpstr>Calibri Light</vt:lpstr>
      <vt:lpstr>Monotype Corsiva</vt:lpstr>
      <vt:lpstr>Wingdings</vt:lpstr>
      <vt:lpstr>Тема Office</vt:lpstr>
      <vt:lpstr>  «Как вместе с детьми помочь птицам зимой» Советы для педагогов и родителей</vt:lpstr>
      <vt:lpstr>  </vt:lpstr>
      <vt:lpstr>  </vt:lpstr>
      <vt:lpstr>  </vt:lpstr>
      <vt:lpstr>Покормите птиц </vt:lpstr>
      <vt:lpstr>Сделайте кормушку</vt:lpstr>
      <vt:lpstr>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«Как вместе с детьми помочь птицам зимой» Советы для педагогов и родителей</dc:title>
  <dc:creator>Ирина</dc:creator>
  <cp:lastModifiedBy>Ирина</cp:lastModifiedBy>
  <cp:revision>21</cp:revision>
  <dcterms:created xsi:type="dcterms:W3CDTF">2021-01-08T12:49:29Z</dcterms:created>
  <dcterms:modified xsi:type="dcterms:W3CDTF">2021-01-10T15:24:01Z</dcterms:modified>
</cp:coreProperties>
</file>