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3" r:id="rId9"/>
    <p:sldId id="274" r:id="rId10"/>
    <p:sldId id="275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7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2040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31C39D-7B69-44ED-AAF2-FE059250CA50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64C642-BD54-4342-9756-D466FF268F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69977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6AB11E-2070-4767-B16E-2B72FA954F52}" type="datetimeFigureOut">
              <a:rPr lang="ru-RU" smtClean="0"/>
              <a:pPr/>
              <a:t>14.01.2020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047EC3-AD0A-4FD2-B75E-040B93A41F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7953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047EC3-AD0A-4FD2-B75E-040B93A41FA3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047EC3-AD0A-4FD2-B75E-040B93A41FA3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047EC3-AD0A-4FD2-B75E-040B93A41FA3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1914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219B3-DD96-4D4F-9A74-781DA538FB68}" type="datetimeFigureOut">
              <a:rPr lang="ru-RU" smtClean="0"/>
              <a:pPr/>
              <a:t>14.01.2020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72398-D460-4E5F-A85E-37CA123366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219B3-DD96-4D4F-9A74-781DA538FB68}" type="datetimeFigureOut">
              <a:rPr lang="ru-RU" smtClean="0"/>
              <a:pPr/>
              <a:t>14.01.2020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72398-D460-4E5F-A85E-37CA123366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219B3-DD96-4D4F-9A74-781DA538FB68}" type="datetimeFigureOut">
              <a:rPr lang="ru-RU" smtClean="0"/>
              <a:pPr/>
              <a:t>14.01.2020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72398-D460-4E5F-A85E-37CA123366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219B3-DD96-4D4F-9A74-781DA538FB68}" type="datetimeFigureOut">
              <a:rPr lang="ru-RU" smtClean="0"/>
              <a:pPr/>
              <a:t>14.01.2020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72398-D460-4E5F-A85E-37CA123366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219B3-DD96-4D4F-9A74-781DA538FB68}" type="datetimeFigureOut">
              <a:rPr lang="ru-RU" smtClean="0"/>
              <a:pPr/>
              <a:t>14.01.2020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72398-D460-4E5F-A85E-37CA123366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219B3-DD96-4D4F-9A74-781DA538FB68}" type="datetimeFigureOut">
              <a:rPr lang="ru-RU" smtClean="0"/>
              <a:pPr/>
              <a:t>14.01.2020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72398-D460-4E5F-A85E-37CA123366E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219B3-DD96-4D4F-9A74-781DA538FB68}" type="datetimeFigureOut">
              <a:rPr lang="ru-RU" smtClean="0"/>
              <a:pPr/>
              <a:t>14.01.2020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72398-D460-4E5F-A85E-37CA123366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219B3-DD96-4D4F-9A74-781DA538FB68}" type="datetimeFigureOut">
              <a:rPr lang="ru-RU" smtClean="0"/>
              <a:pPr/>
              <a:t>14.01.2020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72398-D460-4E5F-A85E-37CA123366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219B3-DD96-4D4F-9A74-781DA538FB68}" type="datetimeFigureOut">
              <a:rPr lang="ru-RU" smtClean="0"/>
              <a:pPr/>
              <a:t>14.01.2020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72398-D460-4E5F-A85E-37CA123366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219B3-DD96-4D4F-9A74-781DA538FB68}" type="datetimeFigureOut">
              <a:rPr lang="ru-RU" smtClean="0"/>
              <a:pPr/>
              <a:t>14.01.2020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6172398-D460-4E5F-A85E-37CA123366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219B3-DD96-4D4F-9A74-781DA538FB68}" type="datetimeFigureOut">
              <a:rPr lang="ru-RU" smtClean="0"/>
              <a:pPr/>
              <a:t>14.01.2020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72398-D460-4E5F-A85E-37CA123366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9CE219B3-DD96-4D4F-9A74-781DA538FB68}" type="datetimeFigureOut">
              <a:rPr lang="ru-RU" smtClean="0"/>
              <a:pPr/>
              <a:t>14.01.2020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36172398-D460-4E5F-A85E-37CA123366E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7290" y="1214422"/>
            <a:ext cx="7429552" cy="1928826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latin typeface="Arial Black" pitchFamily="34" charset="0"/>
              </a:rPr>
              <a:t>Развитие речи детей в раннем возрасте</a:t>
            </a:r>
            <a:endParaRPr lang="ru-RU" sz="4800" b="1" dirty="0"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57818" y="4000504"/>
            <a:ext cx="3548988" cy="175260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Подготовила:</a:t>
            </a:r>
          </a:p>
          <a:p>
            <a:r>
              <a:rPr lang="ru-RU" sz="2000" dirty="0" smtClean="0"/>
              <a:t>Старший воспитатель</a:t>
            </a:r>
          </a:p>
          <a:p>
            <a:r>
              <a:rPr lang="ru-RU" sz="2000" dirty="0" smtClean="0"/>
              <a:t>Белоусова И.В.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500166" y="785794"/>
            <a:ext cx="3593042" cy="5401646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Раскладывание мелких предметов по отдельным емкостям, нанизывание бус и т.д.</a:t>
            </a:r>
          </a:p>
          <a:p>
            <a:endParaRPr lang="ru-RU" sz="2400" dirty="0"/>
          </a:p>
        </p:txBody>
      </p:sp>
      <p:pic>
        <p:nvPicPr>
          <p:cNvPr id="5" name="Содержимое 4" descr="IMG_0001_NEW_000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285853" y="2357430"/>
            <a:ext cx="3429024" cy="2689077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4110" cy="29716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715008" y="857232"/>
            <a:ext cx="32223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dirty="0" smtClean="0"/>
              <a:t>Рисование и лепка</a:t>
            </a:r>
            <a:endParaRPr lang="ru-RU" sz="2800" dirty="0"/>
          </a:p>
        </p:txBody>
      </p:sp>
      <p:pic>
        <p:nvPicPr>
          <p:cNvPr id="7" name="Рисунок 6" descr="IMG_0001_NEW_00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85050" y="2214554"/>
            <a:ext cx="3496062" cy="2841875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85728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Игры по развитию общей моторики.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Двигательные упражнения, игры в сочетании со стихотворным текстом является мощным средством воспитания правильной речи. Чем выше двигательная активность, тем лучше развивается его речь.</a:t>
            </a:r>
          </a:p>
          <a:p>
            <a:pPr algn="ctr">
              <a:buNone/>
            </a:pPr>
            <a:r>
              <a:rPr lang="ru-RU" i="1" dirty="0" smtClean="0"/>
              <a:t>Мы идем по кругу, посмотри,</a:t>
            </a:r>
            <a:endParaRPr lang="ru-RU" dirty="0" smtClean="0"/>
          </a:p>
          <a:p>
            <a:pPr algn="ctr">
              <a:buNone/>
            </a:pPr>
            <a:r>
              <a:rPr lang="ru-RU" i="1" dirty="0" smtClean="0"/>
              <a:t>И шагаем дружно: раз, два, три.</a:t>
            </a:r>
            <a:endParaRPr lang="ru-RU" dirty="0" smtClean="0"/>
          </a:p>
          <a:p>
            <a:pPr algn="ctr">
              <a:buNone/>
            </a:pPr>
            <a:r>
              <a:rPr lang="ru-RU" i="1" dirty="0" smtClean="0"/>
              <a:t>Мы скачем по дорожке, меняя часто ножки.</a:t>
            </a:r>
            <a:endParaRPr lang="ru-RU" dirty="0" smtClean="0"/>
          </a:p>
          <a:p>
            <a:pPr algn="ctr">
              <a:buNone/>
            </a:pPr>
            <a:r>
              <a:rPr lang="ru-RU" i="1" dirty="0" smtClean="0"/>
              <a:t>Поскакали, поскакали: скок, скок, скок.</a:t>
            </a:r>
            <a:endParaRPr lang="ru-RU" dirty="0" smtClean="0"/>
          </a:p>
          <a:p>
            <a:pPr algn="ctr">
              <a:buNone/>
            </a:pPr>
            <a:r>
              <a:rPr lang="ru-RU" i="1" dirty="0" smtClean="0"/>
              <a:t>А потом, как аисты встали – и молчок.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357166"/>
            <a:ext cx="7429552" cy="121444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Дыхательные упражнения и артикуляционная гимнастика.</a:t>
            </a:r>
            <a:br>
              <a:rPr lang="ru-RU" sz="3200" dirty="0" smtClean="0">
                <a:solidFill>
                  <a:srgbClr val="FF0000"/>
                </a:solidFill>
              </a:rPr>
            </a:b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71604" y="1428736"/>
            <a:ext cx="7286676" cy="4786346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Цель: </a:t>
            </a:r>
            <a:r>
              <a:rPr lang="ru-RU" i="1" dirty="0" smtClean="0"/>
              <a:t>формирование навыков правильного звукопроизношения; тренировка органов артикуляции.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IMG_0002_N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57356" y="3214686"/>
            <a:ext cx="1928826" cy="3183666"/>
          </a:xfrm>
          <a:prstGeom prst="rect">
            <a:avLst/>
          </a:prstGeom>
        </p:spPr>
      </p:pic>
      <p:pic>
        <p:nvPicPr>
          <p:cNvPr id="5" name="Рисунок 4" descr="IMG_0002_NEW_00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7686" y="3225398"/>
            <a:ext cx="3666550" cy="322130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644650" y="274638"/>
            <a:ext cx="7499350" cy="11430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Речевые игры.</a:t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644650" y="1447800"/>
            <a:ext cx="7499350" cy="48006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/>
              <a:t>Поручения (с 1 года)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С помощью игры у ребенка выработается понимание речи (без показа) — названий</a:t>
            </a:r>
          </a:p>
          <a:p>
            <a:pPr>
              <a:buNone/>
            </a:pPr>
            <a:r>
              <a:rPr lang="ru-RU" dirty="0" smtClean="0"/>
              <a:t>нескольких предметов, действий, имен окружающих, выполнение отдельных поручений.</a:t>
            </a:r>
          </a:p>
          <a:p>
            <a:pPr>
              <a:buNone/>
            </a:pPr>
            <a:r>
              <a:rPr lang="ru-RU" dirty="0" smtClean="0"/>
              <a:t>Возьмите 5-8 игрушек, с которыми малыш постоянно играет.</a:t>
            </a:r>
          </a:p>
          <a:p>
            <a:pPr>
              <a:buNone/>
            </a:pPr>
            <a:r>
              <a:rPr lang="ru-RU" dirty="0" smtClean="0"/>
              <a:t>Попросите ребенка дать вам игрушки (предметы), названия которых малыш хорошо знает, или положить игрушки (предметы) на свое место; открыть или закрыть дверь в комнату и т. п.</a:t>
            </a:r>
          </a:p>
          <a:p>
            <a:pPr>
              <a:buNone/>
            </a:pPr>
            <a:r>
              <a:rPr lang="ru-RU" dirty="0" smtClean="0"/>
              <a:t>Называя имена близких, попросите ребенка отнести им игрушку или привести взрослого сюда.</a:t>
            </a:r>
          </a:p>
          <a:p>
            <a:pPr>
              <a:buNone/>
            </a:pPr>
            <a:r>
              <a:rPr lang="ru-RU" b="1" dirty="0" smtClean="0"/>
              <a:t>Знакомые вещи (с 1 года 3 месяцев)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Игра способствует расширению запаса понимаемых ребенком слов, обозначающих</a:t>
            </a:r>
          </a:p>
          <a:p>
            <a:pPr>
              <a:buNone/>
            </a:pPr>
            <a:r>
              <a:rPr lang="ru-RU" dirty="0" smtClean="0"/>
              <a:t>предметы быта, игрушки.</a:t>
            </a:r>
          </a:p>
          <a:p>
            <a:pPr>
              <a:buNone/>
            </a:pPr>
            <a:r>
              <a:rPr lang="ru-RU" dirty="0" smtClean="0"/>
              <a:t>Используйте игрушки, с которыми малыш постоянно играет; предметы обихода. Во время игр, кормления и гигиенического ухода за ребенком называйте предметы и игрушки, которыми пользуется малыш (машинка, мячик, полотенце, мыло, часы и т. п.).</a:t>
            </a:r>
          </a:p>
          <a:p>
            <a:pPr>
              <a:buNone/>
            </a:pPr>
            <a:r>
              <a:rPr lang="ru-RU" dirty="0" smtClean="0"/>
              <a:t>Расставьте перед ребенком четыре предмета (игрушки) и попросите показать каждый из них. При этом задавайте ребенку вопросы: «Где ...?»</a:t>
            </a:r>
          </a:p>
          <a:p>
            <a:pPr>
              <a:buNone/>
            </a:pPr>
            <a:r>
              <a:rPr lang="ru-RU" dirty="0" smtClean="0"/>
              <a:t>Расставьте эти же предметы перед малышом в другом порядке и вновь дайте задание показать каждый из называемых предметов.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4110" cy="43971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/>
              <a:t>Моя одежда (с 1 года 3 месяцев)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Задача игры — расширить у ребенка запас понимаемых слов по теме «Одежда».</a:t>
            </a:r>
          </a:p>
          <a:p>
            <a:pPr>
              <a:buNone/>
            </a:pPr>
            <a:r>
              <a:rPr lang="ru-RU" dirty="0" smtClean="0"/>
              <a:t>Во время сборов на прогулку, одевания после сна называйте предметы одежды малыша</a:t>
            </a:r>
          </a:p>
          <a:p>
            <a:pPr>
              <a:buNone/>
            </a:pPr>
            <a:r>
              <a:rPr lang="ru-RU" dirty="0" smtClean="0"/>
              <a:t>(рубашка, трусы, колготки, майка и т. п.).</a:t>
            </a:r>
          </a:p>
          <a:p>
            <a:pPr>
              <a:buNone/>
            </a:pPr>
            <a:r>
              <a:rPr lang="ru-RU" dirty="0" smtClean="0"/>
              <a:t>Разложите перед ребенком 4 предмета одежды и попросите показать каждый из них. При этом задавайте малышу вопросы: «Где ...?»</a:t>
            </a:r>
          </a:p>
          <a:p>
            <a:pPr>
              <a:buNone/>
            </a:pPr>
            <a:r>
              <a:rPr lang="ru-RU" dirty="0" smtClean="0"/>
              <a:t>Разложите эти предметы перед малышом в другом порядке и вновь дайте задание показать каждый из названных предметов.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b="1" dirty="0" smtClean="0"/>
              <a:t>Покажи носик (с 1 года 3 месяцев)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Игра поможет ребенку запомнить слова, обозначающие части лица, будет</a:t>
            </a:r>
          </a:p>
          <a:p>
            <a:pPr>
              <a:buNone/>
            </a:pPr>
            <a:r>
              <a:rPr lang="ru-RU" dirty="0" smtClean="0"/>
              <a:t>способствовать развитию мелкой моторики пальцев рук.</a:t>
            </a:r>
          </a:p>
          <a:p>
            <a:pPr>
              <a:buNone/>
            </a:pPr>
            <a:r>
              <a:rPr lang="ru-RU" dirty="0" smtClean="0"/>
              <a:t>Общаясь и играя с ребенком, почаще показывайте и называйте части лица самого малыша, а также игрушек: куклы, собачки, медвежонка...</a:t>
            </a:r>
          </a:p>
          <a:p>
            <a:pPr>
              <a:buNone/>
            </a:pPr>
            <a:r>
              <a:rPr lang="ru-RU" dirty="0" smtClean="0"/>
              <a:t>Попросите ребенка показать указательным пальчиком, где у него носик, глазки, ротик, ушки. Затем дайте задание малышу показать эти же части лица на кукле, на игрушке-зверюшке.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4110" cy="29684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b="1" dirty="0" smtClean="0"/>
              <a:t>Кукла Ляля (с 1 года 3 месяцев)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Игра поможет ребенку расширить запас понимаемых слов, обозначающих разные</a:t>
            </a:r>
          </a:p>
          <a:p>
            <a:pPr>
              <a:buNone/>
            </a:pPr>
            <a:r>
              <a:rPr lang="ru-RU" dirty="0" smtClean="0"/>
              <a:t>действия.</a:t>
            </a:r>
          </a:p>
          <a:p>
            <a:pPr>
              <a:buNone/>
            </a:pPr>
            <a:r>
              <a:rPr lang="ru-RU" dirty="0" smtClean="0"/>
              <a:t>Вам потребуются кукла, кукольная кроватка, тарелочка, ложечка, тележка (коляска для куклы).</a:t>
            </a:r>
          </a:p>
          <a:p>
            <a:pPr>
              <a:buNone/>
            </a:pPr>
            <a:r>
              <a:rPr lang="ru-RU" dirty="0" smtClean="0"/>
              <a:t>Покажите ребенку разные варианты игровых действий: уложите куклу спать, покормите с ложки, покатайте в тележке (коляске). Все свои действия комментируйте.</a:t>
            </a:r>
          </a:p>
          <a:p>
            <a:pPr>
              <a:buNone/>
            </a:pPr>
            <a:r>
              <a:rPr lang="ru-RU" dirty="0" smtClean="0"/>
              <a:t>Предложите ребенку: «Покорми куклу», «Положи куклу в кроватку», «Покатай куклу в</a:t>
            </a:r>
          </a:p>
          <a:p>
            <a:pPr>
              <a:buNone/>
            </a:pPr>
            <a:r>
              <a:rPr lang="ru-RU" dirty="0" smtClean="0"/>
              <a:t>тележке».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b="1" dirty="0" smtClean="0"/>
              <a:t>Волшебный мешочек (с 2 лет)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Игра развивает у ребенка понимание речи, расширяет его пассивный словарь.</a:t>
            </a:r>
          </a:p>
          <a:p>
            <a:pPr>
              <a:buNone/>
            </a:pPr>
            <a:r>
              <a:rPr lang="ru-RU" dirty="0" smtClean="0"/>
              <a:t>Вам потребуются мешочек из яркой ткани и небольшие игрушки. Покажите ребенку мешочек и скажите, что он не простой, а волшебный: сейчас из него появятся разные игрушки.</a:t>
            </a:r>
          </a:p>
          <a:p>
            <a:pPr>
              <a:buNone/>
            </a:pPr>
            <a:r>
              <a:rPr lang="ru-RU" dirty="0" smtClean="0"/>
              <a:t> Вынимайте из мешочка игрушку, например, лисичку, называйте ее, а затем передавайте</a:t>
            </a:r>
          </a:p>
          <a:p>
            <a:pPr>
              <a:buNone/>
            </a:pPr>
            <a:r>
              <a:rPr lang="ru-RU" dirty="0" smtClean="0"/>
              <a:t>малышу. Доставая из мешочка следующую игрушку, например, кубик, назовите и его. Так одну за другой достаньте из волшебного мешочка 3-4 игрушки, назовите их и отдайте ребенку для рассматривания.</a:t>
            </a:r>
          </a:p>
          <a:p>
            <a:pPr>
              <a:buNone/>
            </a:pPr>
            <a:r>
              <a:rPr lang="ru-RU" dirty="0" smtClean="0"/>
              <a:t>Когда малыш рассмотрит все игрушки, попросите его убрать игрушки в мешочек. При этом называйте одну за другой, а ребенок пусть кладет их по очереди в волшебный мешочек.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4110" cy="43971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b="1" dirty="0" smtClean="0"/>
              <a:t>Слушай и выполняй (с 2 лет)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Игра поможет закреплению в пассивном словаре ребенка слов, обозначающих действия.</a:t>
            </a:r>
          </a:p>
          <a:p>
            <a:pPr>
              <a:buNone/>
            </a:pPr>
            <a:r>
              <a:rPr lang="ru-RU" dirty="0" smtClean="0"/>
              <a:t>В повседневном общении, в играх называйте и показывайте самые разные действия. Так,</a:t>
            </a:r>
          </a:p>
          <a:p>
            <a:pPr>
              <a:buNone/>
            </a:pPr>
            <a:r>
              <a:rPr lang="ru-RU" dirty="0" smtClean="0"/>
              <a:t>покажите, как можно кружиться на месте, прыгать, поднимать и опускать руки,</a:t>
            </a:r>
          </a:p>
          <a:p>
            <a:pPr>
              <a:buNone/>
            </a:pPr>
            <a:r>
              <a:rPr lang="ru-RU" dirty="0" smtClean="0"/>
              <a:t>приседать и т. п.</a:t>
            </a:r>
          </a:p>
          <a:p>
            <a:pPr>
              <a:buNone/>
            </a:pPr>
            <a:r>
              <a:rPr lang="ru-RU" dirty="0" smtClean="0"/>
              <a:t>Затем попросите малыша выполнить ваши команды. Команды могут быть следующими: «Сядь- встань-попрыгай»; «Встань-подними руки </a:t>
            </a:r>
            <a:r>
              <a:rPr lang="ru-RU" dirty="0" err="1" smtClean="0"/>
              <a:t>вверх-опусти</a:t>
            </a:r>
            <a:r>
              <a:rPr lang="ru-RU" dirty="0" smtClean="0"/>
              <a:t> </a:t>
            </a:r>
            <a:r>
              <a:rPr lang="ru-RU" dirty="0" err="1" smtClean="0"/>
              <a:t>руки-сядь</a:t>
            </a:r>
            <a:r>
              <a:rPr lang="ru-RU" dirty="0" smtClean="0"/>
              <a:t>»; «Попрыгай-покружись- присядь»; «Топни </a:t>
            </a:r>
            <a:r>
              <a:rPr lang="ru-RU" dirty="0" err="1" smtClean="0"/>
              <a:t>ножкой-похлопай</a:t>
            </a:r>
            <a:r>
              <a:rPr lang="ru-RU" dirty="0" smtClean="0"/>
              <a:t> в </a:t>
            </a:r>
            <a:r>
              <a:rPr lang="ru-RU" dirty="0" err="1" smtClean="0"/>
              <a:t>ладошки-беги</a:t>
            </a:r>
            <a:r>
              <a:rPr lang="ru-RU" dirty="0" smtClean="0"/>
              <a:t> ко мне».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b="1" dirty="0" smtClean="0"/>
              <a:t>Покажи и спрячь (с 2 лет)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Игра поможет развить у ребенка понимание грамматических форм слов: родительного падежа множественного числа существительных, значение предлога «в», вопросительного слова «где».</a:t>
            </a:r>
          </a:p>
          <a:p>
            <a:pPr>
              <a:buNone/>
            </a:pPr>
            <a:r>
              <a:rPr lang="ru-RU" dirty="0" smtClean="0"/>
              <a:t>Возьмите два кубика, два мячика, две матрешки, две машинки. Разложите игрушки на столе и попросите ребенка выбрать те из них, которые вы назовете, а затем спрятать их </a:t>
            </a:r>
          </a:p>
          <a:p>
            <a:pPr>
              <a:buNone/>
            </a:pPr>
            <a:r>
              <a:rPr lang="ru-RU" dirty="0" smtClean="0"/>
              <a:t>в коробку.</a:t>
            </a:r>
          </a:p>
          <a:p>
            <a:pPr>
              <a:buNone/>
            </a:pPr>
            <a:r>
              <a:rPr lang="ru-RU" dirty="0" smtClean="0"/>
              <a:t>Например, скажите: «Спрячь в коробку кубики», а когда ребенок выполнит задание, прокомментируйте: «Нет кубиков. Где кубики? Там — в коробке».</a:t>
            </a:r>
          </a:p>
          <a:p>
            <a:pPr>
              <a:buNone/>
            </a:pPr>
            <a:r>
              <a:rPr lang="ru-RU" dirty="0" smtClean="0"/>
              <a:t>Такие же действия произведите с остальными игрушками.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4110" cy="43971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0166" y="1000108"/>
            <a:ext cx="7433522" cy="5248292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3700" b="1" dirty="0" smtClean="0"/>
              <a:t>Диалог (от 2 лет)</a:t>
            </a:r>
            <a:endParaRPr lang="ru-RU" sz="3700" dirty="0" smtClean="0"/>
          </a:p>
          <a:p>
            <a:pPr>
              <a:buNone/>
            </a:pPr>
            <a:r>
              <a:rPr lang="ru-RU" sz="3700" dirty="0" smtClean="0"/>
              <a:t>Игра развивает умение произносить слова и фразы.</a:t>
            </a:r>
          </a:p>
          <a:p>
            <a:pPr>
              <a:buNone/>
            </a:pPr>
            <a:r>
              <a:rPr lang="ru-RU" sz="3700" dirty="0" smtClean="0"/>
              <a:t>  	Старайтесь стимулировать ребенка вступать с вами в диалог. Для этого, задав вопрос, делайте длинные паузы до 5-10 секунд в расчете на то, что малыш ответит. Например, возможен такой диалог:</a:t>
            </a:r>
          </a:p>
          <a:p>
            <a:pPr>
              <a:buNone/>
            </a:pPr>
            <a:r>
              <a:rPr lang="ru-RU" sz="3700" dirty="0" smtClean="0"/>
              <a:t>Взрослый: Принеси, пожалуйста, мячик. Что ты принес?</a:t>
            </a:r>
          </a:p>
          <a:p>
            <a:pPr>
              <a:buNone/>
            </a:pPr>
            <a:r>
              <a:rPr lang="ru-RU" sz="3700" dirty="0" smtClean="0"/>
              <a:t>Ребенок: Мячик.</a:t>
            </a:r>
          </a:p>
          <a:p>
            <a:pPr>
              <a:buNone/>
            </a:pPr>
            <a:r>
              <a:rPr lang="ru-RU" sz="3700" dirty="0" smtClean="0"/>
              <a:t>Взрослый: Дай мячик. Что ты дал?</a:t>
            </a:r>
          </a:p>
          <a:p>
            <a:pPr>
              <a:buNone/>
            </a:pPr>
            <a:r>
              <a:rPr lang="ru-RU" sz="3700" dirty="0" smtClean="0"/>
              <a:t>Ребенок: Мячик.</a:t>
            </a:r>
          </a:p>
          <a:p>
            <a:pPr>
              <a:buNone/>
            </a:pPr>
            <a:r>
              <a:rPr lang="ru-RU" sz="3700" dirty="0" smtClean="0"/>
              <a:t>Взрослый: Лови мячик! Что ты поймал?</a:t>
            </a:r>
          </a:p>
          <a:p>
            <a:pPr>
              <a:buNone/>
            </a:pPr>
            <a:r>
              <a:rPr lang="ru-RU" sz="3700" dirty="0" smtClean="0"/>
              <a:t>Ребенок: Мячик.</a:t>
            </a:r>
          </a:p>
          <a:p>
            <a:pPr>
              <a:buNone/>
            </a:pPr>
            <a:r>
              <a:rPr lang="ru-RU" sz="3700" dirty="0" smtClean="0"/>
              <a:t>Взрослый: Молодец!</a:t>
            </a:r>
          </a:p>
          <a:p>
            <a:pPr>
              <a:buNone/>
            </a:pPr>
            <a:r>
              <a:rPr lang="ru-RU" sz="3700" dirty="0" smtClean="0"/>
              <a:t> </a:t>
            </a:r>
          </a:p>
          <a:p>
            <a:pPr>
              <a:buNone/>
            </a:pPr>
            <a:r>
              <a:rPr lang="ru-RU" sz="3700" b="1" dirty="0" smtClean="0"/>
              <a:t>Маленький строитель (с 2 лет 6 месяцев)</a:t>
            </a:r>
            <a:endParaRPr lang="ru-RU" sz="3700" dirty="0" smtClean="0"/>
          </a:p>
          <a:p>
            <a:pPr>
              <a:buNone/>
            </a:pPr>
            <a:r>
              <a:rPr lang="ru-RU" sz="3700" dirty="0" smtClean="0"/>
              <a:t>С помощью этой игры ребенок будет учиться самостоятельно делать простые</a:t>
            </a:r>
          </a:p>
          <a:p>
            <a:pPr>
              <a:buNone/>
            </a:pPr>
            <a:r>
              <a:rPr lang="ru-RU" sz="3700" dirty="0" smtClean="0"/>
              <a:t>сюжетные постройки и называть их, отвечать на вопросы взрослого простыми</a:t>
            </a:r>
          </a:p>
          <a:p>
            <a:pPr>
              <a:buNone/>
            </a:pPr>
            <a:r>
              <a:rPr lang="ru-RU" sz="3700" dirty="0" smtClean="0"/>
              <a:t>фразами.</a:t>
            </a:r>
          </a:p>
          <a:p>
            <a:pPr>
              <a:buNone/>
            </a:pPr>
            <a:r>
              <a:rPr lang="ru-RU" sz="3700" dirty="0" smtClean="0"/>
              <a:t>Возьмите строительный материал разнообразной геометрической формы. Покажите ребенку, как можно выполнить из кубиков разные постройки: забор, дорожку, дом, башню, гараж, скамейку, ворота, машинку.</a:t>
            </a:r>
          </a:p>
          <a:p>
            <a:pPr>
              <a:buNone/>
            </a:pPr>
            <a:r>
              <a:rPr lang="ru-RU" sz="3700" dirty="0" smtClean="0"/>
              <a:t>Дайте ребенку коробку со строительным материалом и предложите ему что-нибудь</a:t>
            </a:r>
          </a:p>
          <a:p>
            <a:pPr>
              <a:buNone/>
            </a:pPr>
            <a:r>
              <a:rPr lang="ru-RU" sz="3700" dirty="0" smtClean="0"/>
              <a:t>построить самому. Пусть ребенок сделает 1-2 простые сюжетные постройки и назовет</a:t>
            </a:r>
          </a:p>
          <a:p>
            <a:pPr>
              <a:buNone/>
            </a:pPr>
            <a:r>
              <a:rPr lang="ru-RU" sz="3700" dirty="0" smtClean="0"/>
              <a:t>их. Постройка должна быть похожа на названный предмет. Расспросите ребенка о том, что он построил. Уточните, кто будет жить в этом домике, зачем нужен заборчик и кто пойдет по дорожке.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4110" cy="36828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Кто ты? (с 2 лет 6 месяцев)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С помощью этой игры у ребенка будут формироваться элементы ролевой игры;</a:t>
            </a:r>
          </a:p>
          <a:p>
            <a:pPr>
              <a:buNone/>
            </a:pPr>
            <a:r>
              <a:rPr lang="ru-RU" dirty="0" smtClean="0"/>
              <a:t>вызываться речевая активность.</a:t>
            </a:r>
          </a:p>
          <a:p>
            <a:pPr>
              <a:buNone/>
            </a:pPr>
            <a:r>
              <a:rPr lang="ru-RU" dirty="0" smtClean="0"/>
              <a:t>Покажите малышу, как с помощью разнообразных сюжетных игрушек можно играть в доктора, парикмахера, шофера, продавца. Разложите в комнате атрибуты для</a:t>
            </a:r>
          </a:p>
          <a:p>
            <a:pPr>
              <a:buNone/>
            </a:pPr>
            <a:r>
              <a:rPr lang="ru-RU" dirty="0" smtClean="0"/>
              <a:t>разнообразных сюжетных игр. Пусть малыш самостоятельно поиграет. Понаблюдайте за его игрой, а потом спросите малыша: «Кто ты?» Малыш назовет свою роль в соответствии с выполняемым действием, например: «Я доктор». Уточните у ребенка, какими инструментами он пользуется и для чего они нужны.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598648" cy="6312764"/>
          </a:xfrm>
        </p:spPr>
        <p:txBody>
          <a:bodyPr>
            <a:noAutofit/>
          </a:bodyPr>
          <a:lstStyle/>
          <a:p>
            <a:r>
              <a:rPr lang="ru-RU" sz="3200" dirty="0" smtClean="0"/>
              <a:t>Ранний возраст по признанию специалистов всего мира – это уникальный период в жизни человека. Наша с вами задача – сделать так, чтобы ребенок прожил этот период жизни как можно более полноценно.</a:t>
            </a:r>
            <a:br>
              <a:rPr lang="ru-RU" sz="3200" dirty="0" smtClean="0"/>
            </a:br>
            <a:r>
              <a:rPr lang="ru-RU" sz="3200" dirty="0" smtClean="0"/>
              <a:t> </a:t>
            </a:r>
            <a:r>
              <a:rPr lang="ru-RU" sz="3200" b="1" dirty="0" smtClean="0"/>
              <a:t>Главное, ребенок не должен нуждаться в заботе, внимании и любви со стороны взрослых</a:t>
            </a:r>
            <a:r>
              <a:rPr lang="ru-RU" sz="3200" dirty="0" smtClean="0"/>
              <a:t>.</a:t>
            </a:r>
            <a:br>
              <a:rPr lang="ru-RU" sz="3200" dirty="0" smtClean="0"/>
            </a:b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85852" y="642918"/>
            <a:ext cx="7358114" cy="492922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3600" b="1" dirty="0" smtClean="0"/>
              <a:t>Речь </a:t>
            </a:r>
            <a:r>
              <a:rPr lang="ru-RU" sz="3600" dirty="0" smtClean="0"/>
              <a:t>является одним из наиболее сложных навыков, которыми приходится овладеть ребёнку. </a:t>
            </a:r>
            <a:br>
              <a:rPr lang="ru-RU" sz="3600" dirty="0" smtClean="0"/>
            </a:b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332656"/>
            <a:ext cx="7494110" cy="558357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6600" dirty="0" smtClean="0"/>
              <a:t>Спасибо за внимание!</a:t>
            </a:r>
            <a:endParaRPr lang="ru-RU" sz="6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7598078" cy="6025302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Период от рождения до 3-х лет является определяющим для развития речи, и, если в этот период не уделять внимания формированию речи, то в дальнейшем потребуется масса усилий, чтобы наверстать упущенное.</a:t>
            </a:r>
            <a:br>
              <a:rPr lang="ru-RU" sz="3600" dirty="0" smtClean="0"/>
            </a:b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b="1" u="sng" dirty="0" smtClean="0"/>
              <a:t>Комментирование происходящего</a:t>
            </a:r>
            <a:r>
              <a:rPr lang="ru-RU" sz="3600" b="1" u="sng" dirty="0" smtClean="0"/>
              <a:t>.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1484784"/>
            <a:ext cx="7890080" cy="476361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/>
              <a:t>Проговаривайте вслух всё то, что вы делаете или думаете, комментируйте увиденное и услышанное вами и детьми. Чем младше дети, тем проще и короче должны быть предложения и тем четче должна быть ваша дикция. Проговаривайте слова медленно и отчетливо, давая детям возможность видеть ваши губы. Полезно проговаривать не только свои действия и чувства, но и то, что происходит в настоящий момент с ребёнком. Например, вы можете сказать: «Коля умывается», «Коля ударился, Коле больно», «Какая красивая кукла! Кате очень нравится» и т. п. с помощью этого приёма вы выражаете опыт и ощущения ребёнка словами, которые в скором времени он сможет произносить самостоятельно.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3200" b="1" u="sng" dirty="0" smtClean="0"/>
              <a:t>Песенки, </a:t>
            </a:r>
            <a:r>
              <a:rPr lang="ru-RU" sz="3200" b="1" u="sng" dirty="0" err="1" smtClean="0"/>
              <a:t>потешки</a:t>
            </a:r>
            <a:r>
              <a:rPr lang="ru-RU" sz="3200" b="1" u="sng" dirty="0" smtClean="0"/>
              <a:t>.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/>
              <a:t>Многие детки получают большое удовольствие от сопровождения их повседневных действий стихами, </a:t>
            </a:r>
            <a:r>
              <a:rPr lang="ru-RU" dirty="0" err="1" smtClean="0"/>
              <a:t>потешками</a:t>
            </a:r>
            <a:r>
              <a:rPr lang="ru-RU" dirty="0" smtClean="0"/>
              <a:t> и </a:t>
            </a:r>
            <a:r>
              <a:rPr lang="ru-RU" dirty="0" err="1" smtClean="0"/>
              <a:t>попевками</a:t>
            </a:r>
            <a:r>
              <a:rPr lang="ru-RU" dirty="0" smtClean="0"/>
              <a:t>. А уж пользу от таких занятий на развитие речи «между делом» вообще трудно переоценить! Рифмованный характер текста и простые запоминающиеся мелодии способствуют развитию навыка активного слушания, умения вычленять из звукового потока отдельные звуки и их сочетания, улавливать ритмический строй речи. А простота и понятность содержания таких </a:t>
            </a:r>
            <a:r>
              <a:rPr lang="ru-RU" dirty="0" err="1" smtClean="0"/>
              <a:t>потешек</a:t>
            </a:r>
            <a:r>
              <a:rPr lang="ru-RU" dirty="0" smtClean="0"/>
              <a:t> и их соотнесение с практическими действиями и конкретными ситуациями из жизни ребенка позволяют ему очень скоро вникнуть в смысловое значение слов и выражений.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3200" b="1" u="sng" dirty="0" smtClean="0"/>
              <a:t>Рассматривание картинок.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/>
              <a:t>Работа с изображениями предметов, будь то карточки, картинки в книгах сводится к тому, чтобы научить детей соотносить изображение с реальным предметом. После того как эта веха будет пройдена, направляйте внимание детей на различные детали изображений, учите находить на картинках знакомые предметы, цвета, формы и называть их.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b="1" u="sng" dirty="0" smtClean="0"/>
              <a:t>Чтение вслух.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Чтение книг чрезвычайно важно как для накопления пассивного словарного запаса детей, так и для развития грамматически правильного строя речи. Старайтесь подбирать книги по возрасту детей и всегда заканчивайте чтение раньше, чем это им наскучит.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sz="1800" dirty="0" smtClean="0"/>
              <a:t>Пальчиковая гимнастика</a:t>
            </a:r>
          </a:p>
          <a:p>
            <a:endParaRPr lang="ru-RU" dirty="0"/>
          </a:p>
        </p:txBody>
      </p:sp>
      <p:pic>
        <p:nvPicPr>
          <p:cNvPr id="6" name="Содержимое 5" descr="IMG_NEW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357290" y="2428867"/>
            <a:ext cx="3000396" cy="303947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14290"/>
            <a:ext cx="7572428" cy="121444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u="sng" dirty="0" smtClean="0"/>
              <a:t>Полезные игры для развития речи</a:t>
            </a:r>
            <a:br>
              <a:rPr lang="ru-RU" sz="3600" b="1" u="sng" dirty="0" smtClean="0"/>
            </a:br>
            <a:r>
              <a:rPr lang="ru-RU" sz="3200" b="1" dirty="0" smtClean="0">
                <a:solidFill>
                  <a:srgbClr val="FF0000"/>
                </a:solidFill>
              </a:rPr>
              <a:t>Игры на развитие мелкой моторики.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endParaRPr lang="ru-RU" sz="3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857752" y="1500174"/>
            <a:ext cx="40005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/>
              <a:t>Занятия конструированием (кубики, любой природный материал)</a:t>
            </a:r>
            <a:endParaRPr lang="ru-RU" dirty="0"/>
          </a:p>
        </p:txBody>
      </p:sp>
      <p:pic>
        <p:nvPicPr>
          <p:cNvPr id="9" name="Рисунок 8" descr="IMG_NEW_00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628" y="2357430"/>
            <a:ext cx="3544896" cy="3071834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28728" y="928670"/>
            <a:ext cx="3664480" cy="525877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Игры с мозаикой</a:t>
            </a:r>
          </a:p>
          <a:p>
            <a:pPr>
              <a:buNone/>
            </a:pPr>
            <a:endParaRPr lang="ru-RU" sz="18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86380" y="928670"/>
            <a:ext cx="3647308" cy="525877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Игры с прищепками</a:t>
            </a: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4110" cy="36859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Рисунок 4" descr="IMG_NEW_00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5852" y="1928801"/>
            <a:ext cx="3357586" cy="2071703"/>
          </a:xfrm>
          <a:prstGeom prst="rect">
            <a:avLst/>
          </a:prstGeom>
        </p:spPr>
      </p:pic>
      <p:pic>
        <p:nvPicPr>
          <p:cNvPr id="6" name="Рисунок 5" descr="IMG_0001_NE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70308" y="1928802"/>
            <a:ext cx="3799196" cy="2928958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97</TotalTime>
  <Words>981</Words>
  <Application>Microsoft Office PowerPoint</Application>
  <PresentationFormat>Экран (4:3)</PresentationFormat>
  <Paragraphs>112</Paragraphs>
  <Slides>20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Углы</vt:lpstr>
      <vt:lpstr>Развитие речи детей в раннем возрасте</vt:lpstr>
      <vt:lpstr>Речь является одним из наиболее сложных навыков, которыми приходится овладеть ребёнку.  </vt:lpstr>
      <vt:lpstr>Период от рождения до 3-х лет является определяющим для развития речи, и, если в этот период не уделять внимания формированию речи, то в дальнейшем потребуется масса усилий, чтобы наверстать упущенное. </vt:lpstr>
      <vt:lpstr>Комментирование происходящего. </vt:lpstr>
      <vt:lpstr>Песенки, потешки. </vt:lpstr>
      <vt:lpstr>Рассматривание картинок. </vt:lpstr>
      <vt:lpstr>Чтение вслух. </vt:lpstr>
      <vt:lpstr>Полезные игры для развития речи Игры на развитие мелкой моторики. </vt:lpstr>
      <vt:lpstr>Презентация PowerPoint</vt:lpstr>
      <vt:lpstr>Презентация PowerPoint</vt:lpstr>
      <vt:lpstr>Игры по развитию общей моторики. </vt:lpstr>
      <vt:lpstr>Дыхательные упражнения и артикуляционная гимнастика. </vt:lpstr>
      <vt:lpstr>Речевые игры.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Ранний возраст по признанию специалистов всего мира – это уникальный период в жизни человека. Наша с вами задача – сделать так, чтобы ребенок прожил этот период жизни как можно более полноценно.  Главное, ребенок не должен нуждаться в заботе, внимании и любви со стороны взрослых. </vt:lpstr>
      <vt:lpstr>Спасибо за внимание!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речи детей в раннем возрасте</dc:title>
  <dc:creator>zOrg</dc:creator>
  <cp:lastModifiedBy>Наталия-2</cp:lastModifiedBy>
  <cp:revision>13</cp:revision>
  <dcterms:created xsi:type="dcterms:W3CDTF">2015-01-25T15:06:31Z</dcterms:created>
  <dcterms:modified xsi:type="dcterms:W3CDTF">2020-01-14T09:31:00Z</dcterms:modified>
</cp:coreProperties>
</file>