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9" r:id="rId4"/>
    <p:sldId id="261" r:id="rId5"/>
    <p:sldId id="262" r:id="rId6"/>
    <p:sldId id="263" r:id="rId7"/>
    <p:sldId id="264"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4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ru-RU" smtClean="0"/>
              <a:t>Образец заголовка</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23EEFAC5-B69F-4CE1-B6B8-6E5B0EB2FA88}" type="datetimeFigureOut">
              <a:rPr lang="ru-RU" smtClean="0"/>
              <a:t>15.12.2022</a:t>
            </a:fld>
            <a:endParaRPr lang="ru-RU"/>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ru-RU"/>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B7805961-C23C-4281-A823-74EA2AE3157D}" type="slidenum">
              <a:rPr lang="ru-RU" smtClean="0"/>
              <a:t>‹#›</a:t>
            </a:fld>
            <a:endParaRPr lang="ru-RU"/>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23EEFAC5-B69F-4CE1-B6B8-6E5B0EB2FA88}" type="datetimeFigureOut">
              <a:rPr lang="ru-RU" smtClean="0"/>
              <a:t>15.12.2022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7805961-C23C-4281-A823-74EA2AE3157D}"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ru-RU" smtClean="0"/>
              <a:t>Образец заголовка</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23EEFAC5-B69F-4CE1-B6B8-6E5B0EB2FA88}" type="datetimeFigureOut">
              <a:rPr lang="ru-RU" smtClean="0"/>
              <a:t>15.12.2022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7805961-C23C-4281-A823-74EA2AE3157D}"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3EEFAC5-B69F-4CE1-B6B8-6E5B0EB2FA88}" type="datetimeFigureOut">
              <a:rPr lang="ru-RU" smtClean="0"/>
              <a:t>15.12.2022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7805961-C23C-4281-A823-74EA2AE3157D}"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3EEFAC5-B69F-4CE1-B6B8-6E5B0EB2FA88}" type="datetimeFigureOut">
              <a:rPr lang="ru-RU" smtClean="0"/>
              <a:t>15.12.2022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7805961-C23C-4281-A823-74EA2AE3157D}"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23EEFAC5-B69F-4CE1-B6B8-6E5B0EB2FA88}" type="datetimeFigureOut">
              <a:rPr lang="ru-RU" smtClean="0"/>
              <a:t>15.12.2022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7805961-C23C-4281-A823-74EA2AE3157D}" type="slidenum">
              <a:rPr lang="ru-RU" smtClean="0"/>
              <a:t>‹#›</a:t>
            </a:fld>
            <a:endParaRPr lang="ru-RU"/>
          </a:p>
        </p:txBody>
      </p:sp>
      <p:sp>
        <p:nvSpPr>
          <p:cNvPr id="9" name="Content Placeholder 8"/>
          <p:cNvSpPr>
            <a:spLocks noGrp="1"/>
          </p:cNvSpPr>
          <p:nvPr>
            <p:ph sz="quarter" idx="13"/>
          </p:nvPr>
        </p:nvSpPr>
        <p:spPr>
          <a:xfrm>
            <a:off x="1042416" y="2313432"/>
            <a:ext cx="3419856" cy="349300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23EEFAC5-B69F-4CE1-B6B8-6E5B0EB2FA88}" type="datetimeFigureOut">
              <a:rPr lang="ru-RU" smtClean="0"/>
              <a:t>15.12.2022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7805961-C23C-4281-A823-74EA2AE3157D}"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23EEFAC5-B69F-4CE1-B6B8-6E5B0EB2FA88}" type="datetimeFigureOut">
              <a:rPr lang="ru-RU" smtClean="0"/>
              <a:t>15.12.2022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7805961-C23C-4281-A823-74EA2AE3157D}"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EEFAC5-B69F-4CE1-B6B8-6E5B0EB2FA88}" type="datetimeFigureOut">
              <a:rPr lang="ru-RU" smtClean="0"/>
              <a:t>15.12.2022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7805961-C23C-4281-A823-74EA2AE3157D}"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23EEFAC5-B69F-4CE1-B6B8-6E5B0EB2FA88}" type="datetimeFigureOut">
              <a:rPr lang="ru-RU" smtClean="0"/>
              <a:t>15.12.2022</a:t>
            </a:fld>
            <a:endParaRPr lang="ru-RU"/>
          </a:p>
        </p:txBody>
      </p:sp>
      <p:sp>
        <p:nvSpPr>
          <p:cNvPr id="7" name="Slide Number Placeholder 6"/>
          <p:cNvSpPr>
            <a:spLocks noGrp="1"/>
          </p:cNvSpPr>
          <p:nvPr>
            <p:ph type="sldNum" sz="quarter" idx="12"/>
          </p:nvPr>
        </p:nvSpPr>
        <p:spPr/>
        <p:txBody>
          <a:bodyPr/>
          <a:lstStyle/>
          <a:p>
            <a:fld id="{B7805961-C23C-4281-A823-74EA2AE3157D}" type="slidenum">
              <a:rPr lang="ru-RU" smtClean="0"/>
              <a:t>‹#›</a:t>
            </a:fld>
            <a:endParaRPr lang="ru-RU"/>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ru-RU"/>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ru-RU" smtClean="0"/>
              <a:t>Образец заголовка</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ru-RU" smtClean="0"/>
              <a:t>Образец заголовка</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3EEFAC5-B69F-4CE1-B6B8-6E5B0EB2FA88}" type="datetimeFigureOut">
              <a:rPr lang="ru-RU" smtClean="0"/>
              <a:t>15.12.2022</a:t>
            </a:fld>
            <a:endParaRPr lang="ru-RU"/>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ru-RU"/>
          </a:p>
        </p:txBody>
      </p:sp>
      <p:sp>
        <p:nvSpPr>
          <p:cNvPr id="7" name="Slide Number Placeholder 6"/>
          <p:cNvSpPr>
            <a:spLocks noGrp="1"/>
          </p:cNvSpPr>
          <p:nvPr>
            <p:ph type="sldNum" sz="quarter" idx="12"/>
          </p:nvPr>
        </p:nvSpPr>
        <p:spPr/>
        <p:txBody>
          <a:bodyPr/>
          <a:lstStyle/>
          <a:p>
            <a:fld id="{B7805961-C23C-4281-A823-74EA2AE3157D}"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23EEFAC5-B69F-4CE1-B6B8-6E5B0EB2FA88}" type="datetimeFigureOut">
              <a:rPr lang="ru-RU" smtClean="0"/>
              <a:t>15.12.2022</a:t>
            </a:fld>
            <a:endParaRPr lang="ru-RU"/>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ru-RU"/>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B7805961-C23C-4281-A823-74EA2AE3157D}"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475656" y="2348880"/>
            <a:ext cx="6480720" cy="1143000"/>
          </a:xfrm>
        </p:spPr>
        <p:txBody>
          <a:bodyPr>
            <a:noAutofit/>
          </a:bodyPr>
          <a:lstStyle/>
          <a:p>
            <a:r>
              <a:rPr lang="ru-RU" sz="3600" b="1" dirty="0" smtClean="0">
                <a:solidFill>
                  <a:schemeClr val="tx1"/>
                </a:solidFill>
                <a:latin typeface="Times New Roman" pitchFamily="18" charset="0"/>
                <a:cs typeface="Times New Roman" pitchFamily="18" charset="0"/>
              </a:rPr>
              <a:t>Проблема ссор братьев и сестер в семье </a:t>
            </a:r>
            <a:endParaRPr lang="ru-RU" sz="3600" b="1" dirty="0">
              <a:solidFill>
                <a:schemeClr val="tx1"/>
              </a:solidFill>
              <a:latin typeface="Times New Roman" pitchFamily="18" charset="0"/>
              <a:cs typeface="Times New Roman" pitchFamily="18" charset="0"/>
            </a:endParaRPr>
          </a:p>
        </p:txBody>
      </p:sp>
      <p:sp>
        <p:nvSpPr>
          <p:cNvPr id="6" name="TextBox 5"/>
          <p:cNvSpPr txBox="1"/>
          <p:nvPr/>
        </p:nvSpPr>
        <p:spPr>
          <a:xfrm>
            <a:off x="3765402" y="4869160"/>
            <a:ext cx="4680520" cy="923330"/>
          </a:xfrm>
          <a:prstGeom prst="rect">
            <a:avLst/>
          </a:prstGeom>
          <a:noFill/>
        </p:spPr>
        <p:txBody>
          <a:bodyPr wrap="square" rtlCol="0">
            <a:spAutoFit/>
          </a:bodyPr>
          <a:lstStyle/>
          <a:p>
            <a:r>
              <a:rPr lang="ru-RU" dirty="0" smtClean="0">
                <a:latin typeface="Times New Roman" pitchFamily="18" charset="0"/>
                <a:cs typeface="Times New Roman" pitchFamily="18" charset="0"/>
              </a:rPr>
              <a:t>Консультация для родителей</a:t>
            </a:r>
          </a:p>
          <a:p>
            <a:r>
              <a:rPr lang="ru-RU" dirty="0">
                <a:latin typeface="Times New Roman" pitchFamily="18" charset="0"/>
                <a:cs typeface="Times New Roman" pitchFamily="18" charset="0"/>
              </a:rPr>
              <a:t>п</a:t>
            </a:r>
            <a:r>
              <a:rPr lang="ru-RU" dirty="0" smtClean="0">
                <a:latin typeface="Times New Roman" pitchFamily="18" charset="0"/>
                <a:cs typeface="Times New Roman" pitchFamily="18" charset="0"/>
              </a:rPr>
              <a:t>одготовила </a:t>
            </a:r>
            <a:r>
              <a:rPr lang="ru-RU" dirty="0" smtClean="0">
                <a:latin typeface="Times New Roman" pitchFamily="18" charset="0"/>
                <a:cs typeface="Times New Roman" pitchFamily="18" charset="0"/>
              </a:rPr>
              <a:t>педагог-психолог </a:t>
            </a:r>
          </a:p>
          <a:p>
            <a:r>
              <a:rPr lang="ru-RU" dirty="0" smtClean="0">
                <a:latin typeface="Times New Roman" pitchFamily="18" charset="0"/>
                <a:cs typeface="Times New Roman" pitchFamily="18" charset="0"/>
              </a:rPr>
              <a:t>детского сада №86 Кузьмина М.А.</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5570537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899592" y="1988840"/>
            <a:ext cx="7416824" cy="3231654"/>
          </a:xfrm>
          <a:prstGeom prst="rect">
            <a:avLst/>
          </a:prstGeom>
          <a:noFill/>
        </p:spPr>
        <p:txBody>
          <a:bodyPr wrap="square" rtlCol="0">
            <a:spAutoFit/>
          </a:bodyPr>
          <a:lstStyle/>
          <a:p>
            <a:r>
              <a:rPr lang="ru-RU" sz="2400" b="1" dirty="0" smtClean="0">
                <a:latin typeface="Times New Roman" pitchFamily="18" charset="0"/>
                <a:cs typeface="Times New Roman" pitchFamily="18" charset="0"/>
              </a:rPr>
              <a:t>Малыши ссорятся из-за игрушек: что делать</a:t>
            </a:r>
          </a:p>
          <a:p>
            <a:pPr algn="just"/>
            <a:r>
              <a:rPr lang="ru-RU" sz="2000" dirty="0" smtClean="0">
                <a:latin typeface="Times New Roman" pitchFamily="18" charset="0"/>
                <a:cs typeface="Times New Roman" pitchFamily="18" charset="0"/>
              </a:rPr>
              <a:t>Если у детей возникают конфликты из-за игрушек, разделите игрушки. Важно понимать, что общих игрушек в сознании детей не бывает – если их называют общими, дети все равно чувствуют свою собственность и конфликты неизбежны. Выделите каждому ребенку свой набор игрушек и свою полку, чтобы их хранить. </a:t>
            </a:r>
          </a:p>
          <a:p>
            <a:pPr algn="just"/>
            <a:endParaRPr lang="ru-RU" sz="2000" dirty="0" smtClean="0">
              <a:latin typeface="Times New Roman" pitchFamily="18" charset="0"/>
              <a:cs typeface="Times New Roman" pitchFamily="18" charset="0"/>
            </a:endParaRPr>
          </a:p>
          <a:p>
            <a:pPr algn="just"/>
            <a:r>
              <a:rPr lang="ru-RU" sz="2000" dirty="0" smtClean="0">
                <a:latin typeface="Times New Roman" pitchFamily="18" charset="0"/>
                <a:cs typeface="Times New Roman" pitchFamily="18" charset="0"/>
              </a:rPr>
              <a:t>Заведите правило «у каждой игрушки свое место» и следите за тем, чтобы количество игрушек было адекватным. </a:t>
            </a:r>
            <a:r>
              <a:rPr lang="ru-RU" sz="2000" dirty="0" smtClean="0">
                <a:latin typeface="Times New Roman" pitchFamily="18" charset="0"/>
                <a:cs typeface="Times New Roman" pitchFamily="18" charset="0"/>
              </a:rPr>
              <a:t>Так вы избежите конфликта по поводу уборки в детской.</a:t>
            </a:r>
            <a:endParaRPr lang="ru-RU" sz="2000" dirty="0" smtClean="0">
              <a:latin typeface="Times New Roman" pitchFamily="18" charset="0"/>
              <a:cs typeface="Times New Roman" pitchFamily="18" charset="0"/>
            </a:endParaRPr>
          </a:p>
        </p:txBody>
      </p:sp>
      <p:sp>
        <p:nvSpPr>
          <p:cNvPr id="2" name="Пятиугольник 1"/>
          <p:cNvSpPr/>
          <p:nvPr/>
        </p:nvSpPr>
        <p:spPr>
          <a:xfrm>
            <a:off x="962132" y="737992"/>
            <a:ext cx="2097700" cy="936104"/>
          </a:xfrm>
          <a:prstGeom prst="homePlate">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 name="TextBox 3"/>
          <p:cNvSpPr txBox="1"/>
          <p:nvPr/>
        </p:nvSpPr>
        <p:spPr>
          <a:xfrm>
            <a:off x="899592" y="995205"/>
            <a:ext cx="2016224" cy="523220"/>
          </a:xfrm>
          <a:prstGeom prst="rect">
            <a:avLst/>
          </a:prstGeom>
          <a:noFill/>
        </p:spPr>
        <p:txBody>
          <a:bodyPr wrap="square" rtlCol="0">
            <a:spAutoFit/>
          </a:bodyPr>
          <a:lstStyle/>
          <a:p>
            <a:r>
              <a:rPr lang="en-US" sz="2800" b="1" dirty="0" smtClean="0">
                <a:latin typeface="Times New Roman" pitchFamily="18" charset="0"/>
                <a:cs typeface="Times New Roman" pitchFamily="18" charset="0"/>
              </a:rPr>
              <a:t>1 </a:t>
            </a:r>
            <a:r>
              <a:rPr lang="ru-RU" sz="2800" b="1" dirty="0" smtClean="0">
                <a:latin typeface="Times New Roman" pitchFamily="18" charset="0"/>
                <a:cs typeface="Times New Roman" pitchFamily="18" charset="0"/>
              </a:rPr>
              <a:t>ситуация</a:t>
            </a:r>
            <a:endParaRPr lang="ru-RU" sz="2800" b="1" dirty="0">
              <a:latin typeface="Times New Roman" pitchFamily="18" charset="0"/>
              <a:cs typeface="Times New Roman" pitchFamily="18" charset="0"/>
            </a:endParaRPr>
          </a:p>
        </p:txBody>
      </p:sp>
    </p:spTree>
    <p:extLst>
      <p:ext uri="{BB962C8B-B14F-4D97-AF65-F5344CB8AC3E}">
        <p14:creationId xmlns:p14="http://schemas.microsoft.com/office/powerpoint/2010/main" val="27855979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ятиугольник 1"/>
          <p:cNvSpPr/>
          <p:nvPr/>
        </p:nvSpPr>
        <p:spPr>
          <a:xfrm>
            <a:off x="1083590" y="808191"/>
            <a:ext cx="2120257" cy="936104"/>
          </a:xfrm>
          <a:prstGeom prst="homePlate">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TextBox 2"/>
          <p:cNvSpPr txBox="1"/>
          <p:nvPr/>
        </p:nvSpPr>
        <p:spPr>
          <a:xfrm>
            <a:off x="1079610" y="944724"/>
            <a:ext cx="1908213" cy="523220"/>
          </a:xfrm>
          <a:prstGeom prst="rect">
            <a:avLst/>
          </a:prstGeom>
          <a:noFill/>
        </p:spPr>
        <p:txBody>
          <a:bodyPr wrap="square" rtlCol="0">
            <a:spAutoFit/>
          </a:bodyPr>
          <a:lstStyle/>
          <a:p>
            <a:r>
              <a:rPr lang="ru-RU" sz="2800" b="1" dirty="0" smtClean="0">
                <a:latin typeface="Times New Roman" pitchFamily="18" charset="0"/>
                <a:cs typeface="Times New Roman" pitchFamily="18" charset="0"/>
              </a:rPr>
              <a:t>2</a:t>
            </a:r>
            <a:r>
              <a:rPr lang="ru-RU" sz="2800" b="1" dirty="0" smtClean="0">
                <a:latin typeface="Times New Roman" pitchFamily="18" charset="0"/>
                <a:cs typeface="Times New Roman" pitchFamily="18" charset="0"/>
              </a:rPr>
              <a:t>ситуация</a:t>
            </a:r>
            <a:endParaRPr lang="ru-RU" sz="2800" b="1" dirty="0">
              <a:latin typeface="Times New Roman" pitchFamily="18" charset="0"/>
              <a:cs typeface="Times New Roman" pitchFamily="18" charset="0"/>
            </a:endParaRPr>
          </a:p>
        </p:txBody>
      </p:sp>
      <p:sp>
        <p:nvSpPr>
          <p:cNvPr id="7" name="TextBox 6"/>
          <p:cNvSpPr txBox="1"/>
          <p:nvPr/>
        </p:nvSpPr>
        <p:spPr>
          <a:xfrm>
            <a:off x="971600" y="1772816"/>
            <a:ext cx="7416824" cy="3600986"/>
          </a:xfrm>
          <a:prstGeom prst="rect">
            <a:avLst/>
          </a:prstGeom>
          <a:noFill/>
        </p:spPr>
        <p:txBody>
          <a:bodyPr wrap="square" rtlCol="0">
            <a:spAutoFit/>
          </a:bodyPr>
          <a:lstStyle/>
          <a:p>
            <a:pPr algn="just"/>
            <a:r>
              <a:rPr lang="ru-RU" sz="2400" b="1" dirty="0" smtClean="0">
                <a:latin typeface="Times New Roman" pitchFamily="18" charset="0"/>
                <a:cs typeface="Times New Roman" pitchFamily="18" charset="0"/>
              </a:rPr>
              <a:t>Дети дерутся друг с другом: что делать</a:t>
            </a:r>
          </a:p>
          <a:p>
            <a:pPr algn="just"/>
            <a:endParaRPr lang="ru-RU" sz="2400" b="1" dirty="0" smtClean="0">
              <a:latin typeface="Times New Roman" pitchFamily="18" charset="0"/>
              <a:cs typeface="Times New Roman" pitchFamily="18" charset="0"/>
            </a:endParaRPr>
          </a:p>
          <a:p>
            <a:pPr algn="just"/>
            <a:r>
              <a:rPr lang="ru-RU" sz="2000" dirty="0" smtClean="0">
                <a:latin typeface="Times New Roman" pitchFamily="18" charset="0"/>
                <a:cs typeface="Times New Roman" pitchFamily="18" charset="0"/>
              </a:rPr>
              <a:t>Будьте рядом и увеличивайте дистанцию постепенно. Чем младше дети, тем ближе к ним находится родитель – для того, чтобы в случае потасовки успеть оперативно физически разделить детей и развести их в разные стороны. Чем старше дети, тем больше будет ваша дистанция, но при этом стремитесь, </a:t>
            </a:r>
            <a:r>
              <a:rPr lang="ru-RU" sz="2000" dirty="0">
                <a:latin typeface="Times New Roman" pitchFamily="18" charset="0"/>
                <a:cs typeface="Times New Roman" pitchFamily="18" charset="0"/>
              </a:rPr>
              <a:t>ч</a:t>
            </a:r>
            <a:r>
              <a:rPr lang="ru-RU" sz="2000" dirty="0" smtClean="0">
                <a:latin typeface="Times New Roman" pitchFamily="18" charset="0"/>
                <a:cs typeface="Times New Roman" pitchFamily="18" charset="0"/>
              </a:rPr>
              <a:t>тобы они всегда были в поле вашего зрения. Особенно важно отреагировать на конфликт, если разница в возрасте небольшая, в 2-3 года – разница в физическом развитии между погодками все равно значительна. </a:t>
            </a: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968980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ятиугольник 1"/>
          <p:cNvSpPr/>
          <p:nvPr/>
        </p:nvSpPr>
        <p:spPr>
          <a:xfrm>
            <a:off x="971600" y="803946"/>
            <a:ext cx="2016224" cy="936104"/>
          </a:xfrm>
          <a:prstGeom prst="homePlate">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TextBox 2"/>
          <p:cNvSpPr txBox="1"/>
          <p:nvPr/>
        </p:nvSpPr>
        <p:spPr>
          <a:xfrm>
            <a:off x="971600" y="1700808"/>
            <a:ext cx="7416824" cy="4216539"/>
          </a:xfrm>
          <a:prstGeom prst="rect">
            <a:avLst/>
          </a:prstGeom>
          <a:noFill/>
        </p:spPr>
        <p:txBody>
          <a:bodyPr wrap="square" rtlCol="0">
            <a:spAutoFit/>
          </a:bodyPr>
          <a:lstStyle/>
          <a:p>
            <a:r>
              <a:rPr lang="ru-RU" sz="2400" b="1" dirty="0" smtClean="0">
                <a:latin typeface="Times New Roman" pitchFamily="18" charset="0"/>
                <a:cs typeface="Times New Roman" pitchFamily="18" charset="0"/>
              </a:rPr>
              <a:t>Младший берет игрушки старшего: как регулировать конфликты</a:t>
            </a:r>
          </a:p>
          <a:p>
            <a:pPr algn="just"/>
            <a:r>
              <a:rPr lang="ru-RU" sz="2000" dirty="0" smtClean="0">
                <a:latin typeface="Times New Roman" pitchFamily="18" charset="0"/>
                <a:cs typeface="Times New Roman" pitchFamily="18" charset="0"/>
              </a:rPr>
              <a:t>Не передавайте игрушки автоматически по наследству от старшего к младшему. Даже если машинка старшего уже 5 лет стоит на полке без дела, это не повод отдать ее младшему, если только старший ребенок, хозяин игрушки не проявит такую инициативу. Учите детей договариваться, просить разрешения поиграть не своей игрушкой. При этом важно донести до детей, что если хозяин игрушки не разрешает, то брать ее нельзя. В случае конфликта поддерживайте хозяина игрушки. Не стыдите его, не стыдите его, не уговаривайте, не настаивайте, не забирайте силой, а позволяйте отстаивать право на свою игрушку и утешайте другого,  если потребуется. </a:t>
            </a:r>
            <a:endParaRPr lang="ru-RU" sz="2000" dirty="0" smtClean="0">
              <a:latin typeface="Times New Roman" pitchFamily="18" charset="0"/>
              <a:cs typeface="Times New Roman" pitchFamily="18" charset="0"/>
            </a:endParaRPr>
          </a:p>
        </p:txBody>
      </p:sp>
      <p:sp>
        <p:nvSpPr>
          <p:cNvPr id="6" name="TextBox 5"/>
          <p:cNvSpPr txBox="1"/>
          <p:nvPr/>
        </p:nvSpPr>
        <p:spPr>
          <a:xfrm>
            <a:off x="971600" y="1010388"/>
            <a:ext cx="1872208" cy="523220"/>
          </a:xfrm>
          <a:prstGeom prst="rect">
            <a:avLst/>
          </a:prstGeom>
          <a:noFill/>
        </p:spPr>
        <p:txBody>
          <a:bodyPr wrap="square" rtlCol="0">
            <a:spAutoFit/>
          </a:bodyPr>
          <a:lstStyle/>
          <a:p>
            <a:r>
              <a:rPr lang="ru-RU" sz="2800" b="1" dirty="0" smtClean="0">
                <a:latin typeface="Times New Roman" pitchFamily="18" charset="0"/>
                <a:cs typeface="Times New Roman" pitchFamily="18" charset="0"/>
              </a:rPr>
              <a:t>3ситуация</a:t>
            </a:r>
            <a:endParaRPr lang="ru-RU" sz="2800" b="1" dirty="0">
              <a:latin typeface="Times New Roman" pitchFamily="18" charset="0"/>
              <a:cs typeface="Times New Roman" pitchFamily="18" charset="0"/>
            </a:endParaRPr>
          </a:p>
        </p:txBody>
      </p:sp>
    </p:spTree>
    <p:extLst>
      <p:ext uri="{BB962C8B-B14F-4D97-AF65-F5344CB8AC3E}">
        <p14:creationId xmlns:p14="http://schemas.microsoft.com/office/powerpoint/2010/main" val="33697906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ятиугольник 1"/>
          <p:cNvSpPr/>
          <p:nvPr/>
        </p:nvSpPr>
        <p:spPr>
          <a:xfrm>
            <a:off x="971600" y="803946"/>
            <a:ext cx="2016224" cy="936104"/>
          </a:xfrm>
          <a:prstGeom prst="homePlate">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TextBox 2"/>
          <p:cNvSpPr txBox="1"/>
          <p:nvPr/>
        </p:nvSpPr>
        <p:spPr>
          <a:xfrm>
            <a:off x="971600" y="1700808"/>
            <a:ext cx="7416824" cy="4216539"/>
          </a:xfrm>
          <a:prstGeom prst="rect">
            <a:avLst/>
          </a:prstGeom>
          <a:noFill/>
        </p:spPr>
        <p:txBody>
          <a:bodyPr wrap="square" rtlCol="0">
            <a:spAutoFit/>
          </a:bodyPr>
          <a:lstStyle/>
          <a:p>
            <a:r>
              <a:rPr lang="ru-RU" sz="2400" b="1" dirty="0" smtClean="0">
                <a:latin typeface="Times New Roman" pitchFamily="18" charset="0"/>
                <a:cs typeface="Times New Roman" pitchFamily="18" charset="0"/>
              </a:rPr>
              <a:t>Активная фаза конфликта у детей: на чью сторону становиться</a:t>
            </a:r>
          </a:p>
          <a:p>
            <a:pPr algn="just"/>
            <a:r>
              <a:rPr lang="ru-RU" sz="2000" dirty="0" smtClean="0">
                <a:latin typeface="Times New Roman" pitchFamily="18" charset="0"/>
                <a:cs typeface="Times New Roman" pitchFamily="18" charset="0"/>
              </a:rPr>
              <a:t>Помните: дети обладают обостренным чувством справедливости, поэтому в конфликтах между ними родителю нельзя принимать чью-то сторону. Как только вы приняли чью-то сторону, конфликт разгорится с новой силой. При этом один ребенок будет чувствовать, что родитель его защищает, а другой будет страдать от чувства несправедливости, обиды и злости.  Вы можете развести детей по разным комнатам, запретить им играть вмест</a:t>
            </a:r>
            <a:r>
              <a:rPr lang="ru-RU" sz="2000" dirty="0" smtClean="0">
                <a:latin typeface="Times New Roman" pitchFamily="18" charset="0"/>
                <a:cs typeface="Times New Roman" pitchFamily="18" charset="0"/>
              </a:rPr>
              <a:t>е какое-то время, пока они не будут готовы договариваться и мириться. При этом избегайте икать виноватого, в этом случае каждый ребенок будет перетягивать одеяло на себя, и конфликт только усугубится.</a:t>
            </a:r>
            <a:endParaRPr lang="ru-RU" sz="2000" dirty="0" smtClean="0">
              <a:latin typeface="Times New Roman" pitchFamily="18" charset="0"/>
              <a:cs typeface="Times New Roman" pitchFamily="18" charset="0"/>
            </a:endParaRPr>
          </a:p>
        </p:txBody>
      </p:sp>
      <p:sp>
        <p:nvSpPr>
          <p:cNvPr id="6" name="TextBox 5"/>
          <p:cNvSpPr txBox="1"/>
          <p:nvPr/>
        </p:nvSpPr>
        <p:spPr>
          <a:xfrm>
            <a:off x="971600" y="1010388"/>
            <a:ext cx="1872208" cy="523220"/>
          </a:xfrm>
          <a:prstGeom prst="rect">
            <a:avLst/>
          </a:prstGeom>
          <a:noFill/>
        </p:spPr>
        <p:txBody>
          <a:bodyPr wrap="square" rtlCol="0">
            <a:spAutoFit/>
          </a:bodyPr>
          <a:lstStyle/>
          <a:p>
            <a:r>
              <a:rPr lang="ru-RU" sz="2800" b="1" dirty="0" smtClean="0">
                <a:latin typeface="Times New Roman" pitchFamily="18" charset="0"/>
                <a:cs typeface="Times New Roman" pitchFamily="18" charset="0"/>
              </a:rPr>
              <a:t>4</a:t>
            </a:r>
            <a:r>
              <a:rPr lang="ru-RU" sz="2800" b="1" dirty="0" smtClean="0">
                <a:latin typeface="Times New Roman" pitchFamily="18" charset="0"/>
                <a:cs typeface="Times New Roman" pitchFamily="18" charset="0"/>
              </a:rPr>
              <a:t>ситуация</a:t>
            </a:r>
            <a:endParaRPr lang="ru-RU" sz="2800" b="1" dirty="0">
              <a:latin typeface="Times New Roman" pitchFamily="18" charset="0"/>
              <a:cs typeface="Times New Roman" pitchFamily="18" charset="0"/>
            </a:endParaRPr>
          </a:p>
        </p:txBody>
      </p:sp>
    </p:spTree>
    <p:extLst>
      <p:ext uri="{BB962C8B-B14F-4D97-AF65-F5344CB8AC3E}">
        <p14:creationId xmlns:p14="http://schemas.microsoft.com/office/powerpoint/2010/main" val="23430621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ятиугольник 1"/>
          <p:cNvSpPr/>
          <p:nvPr/>
        </p:nvSpPr>
        <p:spPr>
          <a:xfrm>
            <a:off x="971600" y="803946"/>
            <a:ext cx="2088232" cy="936104"/>
          </a:xfrm>
          <a:prstGeom prst="homePlate">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TextBox 2"/>
          <p:cNvSpPr txBox="1"/>
          <p:nvPr/>
        </p:nvSpPr>
        <p:spPr>
          <a:xfrm>
            <a:off x="962206" y="1916832"/>
            <a:ext cx="7416824" cy="3293209"/>
          </a:xfrm>
          <a:prstGeom prst="rect">
            <a:avLst/>
          </a:prstGeom>
          <a:noFill/>
        </p:spPr>
        <p:txBody>
          <a:bodyPr wrap="square" rtlCol="0">
            <a:spAutoFit/>
          </a:bodyPr>
          <a:lstStyle/>
          <a:p>
            <a:r>
              <a:rPr lang="ru-RU" sz="2400" b="1" dirty="0" smtClean="0">
                <a:latin typeface="Times New Roman" pitchFamily="18" charset="0"/>
                <a:cs typeface="Times New Roman" pitchFamily="18" charset="0"/>
              </a:rPr>
              <a:t>Дети ревнуют друг к другу: как снизить конкуренцию</a:t>
            </a:r>
          </a:p>
          <a:p>
            <a:pPr algn="just"/>
            <a:r>
              <a:rPr lang="ru-RU" sz="2000" dirty="0" smtClean="0">
                <a:latin typeface="Times New Roman" pitchFamily="18" charset="0"/>
                <a:cs typeface="Times New Roman" pitchFamily="18" charset="0"/>
              </a:rPr>
              <a:t>Введите правило «персонального времени» – так вы исключите конфликты, причина которых в желании отвоевать родительское внимание. Не говорите детям  «Я люблю вас одинаково». Лучше скажите: «Тебя люблю как первенца, как старшего», «Тебя люблю как самого младшего». Ребенку важно знать, что есть только его персональное  время, чтобы побыть с папой или мамой наедине, - и оно не для совместных  обучающих занятий, а время поболтать по душам.</a:t>
            </a:r>
          </a:p>
        </p:txBody>
      </p:sp>
      <p:sp>
        <p:nvSpPr>
          <p:cNvPr id="6" name="TextBox 5"/>
          <p:cNvSpPr txBox="1"/>
          <p:nvPr/>
        </p:nvSpPr>
        <p:spPr>
          <a:xfrm>
            <a:off x="971600" y="1010388"/>
            <a:ext cx="2016224" cy="523220"/>
          </a:xfrm>
          <a:prstGeom prst="rect">
            <a:avLst/>
          </a:prstGeom>
          <a:noFill/>
        </p:spPr>
        <p:txBody>
          <a:bodyPr wrap="square" rtlCol="0">
            <a:spAutoFit/>
          </a:bodyPr>
          <a:lstStyle/>
          <a:p>
            <a:r>
              <a:rPr lang="ru-RU" sz="2800" b="1" dirty="0" smtClean="0">
                <a:latin typeface="Times New Roman" pitchFamily="18" charset="0"/>
                <a:cs typeface="Times New Roman" pitchFamily="18" charset="0"/>
              </a:rPr>
              <a:t>5 ситуация</a:t>
            </a:r>
            <a:endParaRPr lang="ru-RU" sz="2800" b="1" dirty="0">
              <a:latin typeface="Times New Roman" pitchFamily="18" charset="0"/>
              <a:cs typeface="Times New Roman" pitchFamily="18" charset="0"/>
            </a:endParaRPr>
          </a:p>
        </p:txBody>
      </p:sp>
    </p:spTree>
    <p:extLst>
      <p:ext uri="{BB962C8B-B14F-4D97-AF65-F5344CB8AC3E}">
        <p14:creationId xmlns:p14="http://schemas.microsoft.com/office/powerpoint/2010/main" val="20924189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ятиугольник 1"/>
          <p:cNvSpPr/>
          <p:nvPr/>
        </p:nvSpPr>
        <p:spPr>
          <a:xfrm>
            <a:off x="971600" y="803946"/>
            <a:ext cx="2088232" cy="936104"/>
          </a:xfrm>
          <a:prstGeom prst="homePlate">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TextBox 2"/>
          <p:cNvSpPr txBox="1"/>
          <p:nvPr/>
        </p:nvSpPr>
        <p:spPr>
          <a:xfrm>
            <a:off x="962206" y="1916832"/>
            <a:ext cx="7416824" cy="4524315"/>
          </a:xfrm>
          <a:prstGeom prst="rect">
            <a:avLst/>
          </a:prstGeom>
          <a:noFill/>
        </p:spPr>
        <p:txBody>
          <a:bodyPr wrap="square" rtlCol="0">
            <a:spAutoFit/>
          </a:bodyPr>
          <a:lstStyle/>
          <a:p>
            <a:r>
              <a:rPr lang="ru-RU" sz="2400" b="1" dirty="0" smtClean="0">
                <a:latin typeface="Times New Roman" pitchFamily="18" charset="0"/>
                <a:cs typeface="Times New Roman" pitchFamily="18" charset="0"/>
              </a:rPr>
              <a:t>Дети постарше конфликтуют из-за вещей: чему их научить</a:t>
            </a:r>
          </a:p>
          <a:p>
            <a:pPr algn="just"/>
            <a:r>
              <a:rPr lang="ru-RU" sz="2000" dirty="0" smtClean="0">
                <a:latin typeface="Times New Roman" pitchFamily="18" charset="0"/>
                <a:cs typeface="Times New Roman" pitchFamily="18" charset="0"/>
              </a:rPr>
              <a:t>Когда у детей постарше возникают конфликты из-за вещей косметики, действуйте по тому же принципу, что и с игрушками в младшем возрасте: у каждого ребенка своя полка, свое личное пространство. И когда младший хочет вещь как у старшего, значит, надо купить две вещи, чтобы не было конкуренции. Задача родителей – научить детей общаться, спрашивать разрешения и справляться с эмоциями, если вдруг получил отказ, уметь делиться и говорить твердое «нет», когда нужно. Это непросто – научить отказывать и принимать отказ с чувством собственного достоинства и уважением к другому, но если родитель будет демонстрировать принятие чувств детей, уважение к их собственности, </a:t>
            </a:r>
            <a:r>
              <a:rPr lang="ru-RU" sz="2000" smtClean="0">
                <a:latin typeface="Times New Roman" pitchFamily="18" charset="0"/>
                <a:cs typeface="Times New Roman" pitchFamily="18" charset="0"/>
              </a:rPr>
              <a:t>все получится</a:t>
            </a:r>
            <a:r>
              <a:rPr lang="ru-RU" sz="2000" dirty="0" smtClean="0">
                <a:latin typeface="Times New Roman" pitchFamily="18" charset="0"/>
                <a:cs typeface="Times New Roman" pitchFamily="18" charset="0"/>
              </a:rPr>
              <a:t>. </a:t>
            </a:r>
            <a:endParaRPr lang="ru-RU" sz="2400" b="1" dirty="0" smtClean="0">
              <a:latin typeface="Times New Roman" pitchFamily="18" charset="0"/>
              <a:cs typeface="Times New Roman" pitchFamily="18" charset="0"/>
            </a:endParaRPr>
          </a:p>
        </p:txBody>
      </p:sp>
      <p:sp>
        <p:nvSpPr>
          <p:cNvPr id="6" name="TextBox 5"/>
          <p:cNvSpPr txBox="1"/>
          <p:nvPr/>
        </p:nvSpPr>
        <p:spPr>
          <a:xfrm>
            <a:off x="971600" y="1010388"/>
            <a:ext cx="2016224" cy="523220"/>
          </a:xfrm>
          <a:prstGeom prst="rect">
            <a:avLst/>
          </a:prstGeom>
          <a:noFill/>
        </p:spPr>
        <p:txBody>
          <a:bodyPr wrap="square" rtlCol="0">
            <a:spAutoFit/>
          </a:bodyPr>
          <a:lstStyle/>
          <a:p>
            <a:r>
              <a:rPr lang="ru-RU" sz="2800" b="1" dirty="0">
                <a:latin typeface="Times New Roman" pitchFamily="18" charset="0"/>
                <a:cs typeface="Times New Roman" pitchFamily="18" charset="0"/>
              </a:rPr>
              <a:t>6</a:t>
            </a:r>
            <a:r>
              <a:rPr lang="ru-RU" sz="2800" b="1" dirty="0" smtClean="0">
                <a:latin typeface="Times New Roman" pitchFamily="18" charset="0"/>
                <a:cs typeface="Times New Roman" pitchFamily="18" charset="0"/>
              </a:rPr>
              <a:t> ситуация</a:t>
            </a:r>
            <a:endParaRPr lang="ru-RU" sz="2800" b="1" dirty="0">
              <a:latin typeface="Times New Roman" pitchFamily="18" charset="0"/>
              <a:cs typeface="Times New Roman" pitchFamily="18" charset="0"/>
            </a:endParaRPr>
          </a:p>
        </p:txBody>
      </p:sp>
    </p:spTree>
    <p:extLst>
      <p:ext uri="{BB962C8B-B14F-4D97-AF65-F5344CB8AC3E}">
        <p14:creationId xmlns:p14="http://schemas.microsoft.com/office/powerpoint/2010/main" val="172767666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стин">
  <a:themeElements>
    <a:clrScheme name="Остин">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Остин">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Остин">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1858</TotalTime>
  <Words>663</Words>
  <Application>Microsoft Office PowerPoint</Application>
  <PresentationFormat>Экран (4:3)</PresentationFormat>
  <Paragraphs>25</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Остин</vt:lpstr>
      <vt:lpstr>Проблема ссор братьев и сестер в семье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Три приема, чтобы научить дошкольника обращаться с деньгами </dc:title>
  <dc:creator>Admin</dc:creator>
  <cp:lastModifiedBy>Admin</cp:lastModifiedBy>
  <cp:revision>21</cp:revision>
  <dcterms:created xsi:type="dcterms:W3CDTF">2022-12-01T09:14:54Z</dcterms:created>
  <dcterms:modified xsi:type="dcterms:W3CDTF">2022-12-16T12:22:25Z</dcterms:modified>
</cp:coreProperties>
</file>