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4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2520"/>
    <a:srgbClr val="A36125"/>
    <a:srgbClr val="D48844"/>
    <a:srgbClr val="640000"/>
    <a:srgbClr val="DDD6EA"/>
    <a:srgbClr val="FF6600"/>
    <a:srgbClr val="FF004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7" d="100"/>
          <a:sy n="107" d="100"/>
        </p:scale>
        <p:origin x="-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6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://www.thornell.com/wp-content/uploads/2012/07/blue-sky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560" y="81884"/>
            <a:ext cx="7821226" cy="1498341"/>
          </a:xfrm>
          <a:noFill/>
        </p:spPr>
        <p:txBody>
          <a:bodyPr>
            <a:noAutofit/>
          </a:bodyPr>
          <a:lstStyle/>
          <a:p>
            <a:r>
              <a:rPr lang="ru-RU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dventure" panose="02000503020000020003" pitchFamily="2" charset="0"/>
              </a:rPr>
              <a:t>Консультация для родителей по знакомству с Санкт-Петербургом</a:t>
            </a:r>
            <a:endParaRPr lang="ru-RU" sz="32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dventure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3981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/>
                <a:solidFill>
                  <a:srgbClr val="C8252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dventure" panose="02000503020000020003" pitchFamily="2" charset="0"/>
              </a:rPr>
              <a:t>Младший дошкольный возраст</a:t>
            </a:r>
            <a:endParaRPr lang="ru-RU" sz="3200" b="1" dirty="0">
              <a:ln/>
              <a:solidFill>
                <a:srgbClr val="C8252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dventure" panose="02000503020000020003" pitchFamily="2" charset="0"/>
            </a:endParaRPr>
          </a:p>
        </p:txBody>
      </p:sp>
      <p:grpSp>
        <p:nvGrpSpPr>
          <p:cNvPr id="339" name="Group 92"/>
          <p:cNvGrpSpPr>
            <a:grpSpLocks/>
          </p:cNvGrpSpPr>
          <p:nvPr/>
        </p:nvGrpSpPr>
        <p:grpSpPr bwMode="auto">
          <a:xfrm>
            <a:off x="361366" y="2047875"/>
            <a:ext cx="8303414" cy="628650"/>
            <a:chOff x="1269" y="1296"/>
            <a:chExt cx="2813" cy="396"/>
          </a:xfrm>
        </p:grpSpPr>
        <p:sp>
          <p:nvSpPr>
            <p:cNvPr id="340" name="AutoShape 3"/>
            <p:cNvSpPr>
              <a:spLocks noChangeArrowheads="1"/>
            </p:cNvSpPr>
            <p:nvPr/>
          </p:nvSpPr>
          <p:spPr bwMode="gray">
            <a:xfrm>
              <a:off x="1535" y="1296"/>
              <a:ext cx="2547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Рассмотрите дом в котором Вы живете, а так же выучите домашний адрес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42" name="Group 55"/>
            <p:cNvGrpSpPr>
              <a:grpSpLocks/>
            </p:cNvGrpSpPr>
            <p:nvPr/>
          </p:nvGrpSpPr>
          <p:grpSpPr bwMode="auto">
            <a:xfrm>
              <a:off x="1269" y="1324"/>
              <a:ext cx="310" cy="368"/>
              <a:chOff x="1415" y="1276"/>
              <a:chExt cx="310" cy="368"/>
            </a:xfrm>
          </p:grpSpPr>
          <p:grpSp>
            <p:nvGrpSpPr>
              <p:cNvPr id="343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310" cy="368"/>
                <a:chOff x="1415" y="1276"/>
                <a:chExt cx="310" cy="368"/>
              </a:xfrm>
            </p:grpSpPr>
            <p:pic>
              <p:nvPicPr>
                <p:cNvPr id="345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46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7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8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08" y="1292"/>
                  <a:ext cx="217" cy="3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44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4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b="1" dirty="0" smtClean="0">
                    <a:solidFill>
                      <a:srgbClr val="FFFFFF"/>
                    </a:solidFill>
                  </a:rPr>
                  <a:t>1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49" name="Group 93"/>
          <p:cNvGrpSpPr>
            <a:grpSpLocks/>
          </p:cNvGrpSpPr>
          <p:nvPr/>
        </p:nvGrpSpPr>
        <p:grpSpPr bwMode="auto">
          <a:xfrm>
            <a:off x="343127" y="2797174"/>
            <a:ext cx="8507910" cy="542925"/>
            <a:chOff x="1268" y="1780"/>
            <a:chExt cx="3256" cy="342"/>
          </a:xfrm>
        </p:grpSpPr>
        <p:sp>
          <p:nvSpPr>
            <p:cNvPr id="350" name="AutoShape 13"/>
            <p:cNvSpPr>
              <a:spLocks noChangeArrowheads="1"/>
            </p:cNvSpPr>
            <p:nvPr/>
          </p:nvSpPr>
          <p:spPr bwMode="gray">
            <a:xfrm>
              <a:off x="1481" y="1780"/>
              <a:ext cx="3003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1" name="Text Box 21"/>
            <p:cNvSpPr txBox="1">
              <a:spLocks noChangeArrowheads="1"/>
            </p:cNvSpPr>
            <p:nvPr/>
          </p:nvSpPr>
          <p:spPr bwMode="gray">
            <a:xfrm>
              <a:off x="1570" y="1787"/>
              <a:ext cx="2954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Оформите фотоальбом  «Моя семья»</a:t>
              </a:r>
              <a:endPara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52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353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355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56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7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549" y="1282"/>
                  <a:ext cx="127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58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54" name="Text Box 68"/>
              <p:cNvSpPr txBox="1">
                <a:spLocks noChangeArrowheads="1"/>
              </p:cNvSpPr>
              <p:nvPr/>
            </p:nvSpPr>
            <p:spPr bwMode="gray">
              <a:xfrm>
                <a:off x="1529" y="1792"/>
                <a:ext cx="10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359" name="Group 94"/>
          <p:cNvGrpSpPr>
            <a:grpSpLocks/>
          </p:cNvGrpSpPr>
          <p:nvPr/>
        </p:nvGrpSpPr>
        <p:grpSpPr bwMode="auto">
          <a:xfrm>
            <a:off x="392631" y="3612039"/>
            <a:ext cx="8338180" cy="547687"/>
            <a:chOff x="1270" y="2247"/>
            <a:chExt cx="4075" cy="345"/>
          </a:xfrm>
        </p:grpSpPr>
        <p:sp>
          <p:nvSpPr>
            <p:cNvPr id="360" name="AutoShape 23"/>
            <p:cNvSpPr>
              <a:spLocks noChangeArrowheads="1"/>
            </p:cNvSpPr>
            <p:nvPr/>
          </p:nvSpPr>
          <p:spPr bwMode="gray">
            <a:xfrm>
              <a:off x="1485" y="2247"/>
              <a:ext cx="3828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1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382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Экскурсии – прогулки «Улица на которой я живу», «Нева и мосты», «Мой район»</a:t>
              </a:r>
              <a:endPara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62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363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364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66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67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8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69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65" name="Text Box 76"/>
              <p:cNvSpPr txBox="1">
                <a:spLocks noChangeArrowheads="1"/>
              </p:cNvSpPr>
              <p:nvPr/>
            </p:nvSpPr>
            <p:spPr bwMode="gray">
              <a:xfrm>
                <a:off x="1483" y="2246"/>
                <a:ext cx="11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370" name="Group 95"/>
          <p:cNvGrpSpPr>
            <a:grpSpLocks/>
          </p:cNvGrpSpPr>
          <p:nvPr/>
        </p:nvGrpSpPr>
        <p:grpSpPr bwMode="auto">
          <a:xfrm>
            <a:off x="343127" y="4329113"/>
            <a:ext cx="8321653" cy="547687"/>
            <a:chOff x="1268" y="2727"/>
            <a:chExt cx="3194" cy="345"/>
          </a:xfrm>
        </p:grpSpPr>
        <p:sp>
          <p:nvSpPr>
            <p:cNvPr id="371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2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Поговорите о правилах поведения на улице и в транспорте</a:t>
              </a:r>
              <a:endPara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73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374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375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377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78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9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80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76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381" name="Group 96"/>
          <p:cNvGrpSpPr>
            <a:grpSpLocks/>
          </p:cNvGrpSpPr>
          <p:nvPr/>
        </p:nvGrpSpPr>
        <p:grpSpPr bwMode="auto">
          <a:xfrm>
            <a:off x="502532" y="5119211"/>
            <a:ext cx="8162248" cy="547687"/>
            <a:chOff x="1268" y="3207"/>
            <a:chExt cx="3190" cy="345"/>
          </a:xfrm>
        </p:grpSpPr>
        <p:sp>
          <p:nvSpPr>
            <p:cNvPr id="382" name="AutoShape 43"/>
            <p:cNvSpPr>
              <a:spLocks noChangeArrowheads="1"/>
            </p:cNvSpPr>
            <p:nvPr/>
          </p:nvSpPr>
          <p:spPr bwMode="gray">
            <a:xfrm>
              <a:off x="1418" y="3207"/>
              <a:ext cx="3040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3" name="Text Box 52"/>
            <p:cNvSpPr txBox="1">
              <a:spLocks noChangeArrowheads="1"/>
            </p:cNvSpPr>
            <p:nvPr/>
          </p:nvSpPr>
          <p:spPr bwMode="gray">
            <a:xfrm>
              <a:off x="1521" y="3255"/>
              <a:ext cx="263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Оформите фотоальбом «Прогулка по городу»</a:t>
              </a:r>
              <a:endPara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84" name="Group 85"/>
            <p:cNvGrpSpPr>
              <a:grpSpLocks/>
            </p:cNvGrpSpPr>
            <p:nvPr/>
          </p:nvGrpSpPr>
          <p:grpSpPr bwMode="auto">
            <a:xfrm>
              <a:off x="1268" y="3254"/>
              <a:ext cx="266" cy="298"/>
              <a:chOff x="1414" y="3206"/>
              <a:chExt cx="266" cy="298"/>
            </a:xfrm>
          </p:grpSpPr>
          <p:grpSp>
            <p:nvGrpSpPr>
              <p:cNvPr id="385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387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88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9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90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86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://www.thornell.com/wp-content/uploads/2012/07/blue-sky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2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560" y="81884"/>
            <a:ext cx="7821226" cy="1498341"/>
          </a:xfrm>
          <a:noFill/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возрасте организуйте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экскурсии-прогулки к достопримечательностям города</a:t>
            </a:r>
            <a:endParaRPr lang="ru-RU" sz="32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dventure" panose="02000503020000020003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07" y="1689345"/>
            <a:ext cx="2322759" cy="13556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885" y="1717829"/>
            <a:ext cx="2143125" cy="1428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51"/>
          <a:stretch/>
        </p:blipFill>
        <p:spPr bwMode="auto">
          <a:xfrm>
            <a:off x="6196612" y="1689345"/>
            <a:ext cx="1961966" cy="14508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722734"/>
            <a:ext cx="2355866" cy="15705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5" b="10888"/>
          <a:stretch/>
        </p:blipFill>
        <p:spPr bwMode="auto">
          <a:xfrm>
            <a:off x="3269619" y="3784106"/>
            <a:ext cx="2540493" cy="15092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08" y="3783506"/>
            <a:ext cx="2263576" cy="15098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8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://www.thornell.com/wp-content/uploads/2012/07/blue-sky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560" y="81884"/>
            <a:ext cx="7821226" cy="814761"/>
          </a:xfrm>
          <a:noFill/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поведу тебя в музей</a:t>
            </a:r>
            <a:endParaRPr lang="ru-RU" sz="32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dventure" panose="02000503020000020003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0617" y="914401"/>
            <a:ext cx="81497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важно давать ребенку не только знания, но и впечатления. Причем лучше делать это ненавязчиво,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возрасту – своя экспозиция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экскурсии предложить ребенку поделиться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впечатлениями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(рассказать своим друзьям, нарисовать рисунок, поиграть в игру, связанную с темой выставки…)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8" y="2700685"/>
            <a:ext cx="3056120" cy="18979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235" y="2568744"/>
            <a:ext cx="2689934" cy="19985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411" y="4812088"/>
            <a:ext cx="2425963" cy="1650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61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://www.thornell.com/wp-content/uploads/2012/07/blue-sky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560" y="81884"/>
            <a:ext cx="7821226" cy="814761"/>
          </a:xfrm>
          <a:noFill/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при посещении музея:</a:t>
            </a:r>
            <a:endParaRPr lang="ru-RU" sz="32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dventure" panose="02000503020000020003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0617" y="914401"/>
            <a:ext cx="81497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экскурсией накормить ребенка;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о правилах поведения в музее;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дороге на выставку поиграйте с ребенком  в словесные игры;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ругайте ребенка за капризы во время экскурсии;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музея купите недорогие сувениры на память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48" y="2565729"/>
            <a:ext cx="2761694" cy="18411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258" y="4406858"/>
            <a:ext cx="2361568" cy="18874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522" y="2481709"/>
            <a:ext cx="2526108" cy="18945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50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://www.thornell.com/wp-content/uploads/2012/07/blue-sky-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560" y="81884"/>
            <a:ext cx="7821226" cy="814761"/>
          </a:xfrm>
          <a:noFill/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пойти с ребенком в выходной</a:t>
            </a:r>
            <a:endParaRPr lang="ru-RU" sz="32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dventure" panose="02000503020000020003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452" y="914401"/>
            <a:ext cx="87711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«Музей кукол»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ул. Камская 8. Часы работы: с 10.00 до 18.00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«Музей игрушки»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наб. реки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Карповки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11.00 до 18.00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Этнографический музей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ул. Инженерная 4/1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10.00 до 18.00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Зоологический музей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Университетская наб. 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11.00 до 18.00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2" y="2373977"/>
            <a:ext cx="2682056" cy="25264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89" y="2373976"/>
            <a:ext cx="2626462" cy="17496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105" y="2636668"/>
            <a:ext cx="2804484" cy="18705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64" y="4731798"/>
            <a:ext cx="2771775" cy="18449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9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249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Консультация для родителей по знакомству с Санкт-Петербургом</vt:lpstr>
      <vt:lpstr>Младший дошкольный возраст</vt:lpstr>
      <vt:lpstr>В старшем возрасте организуйте экскурсии-прогулки к достопримечательностям города</vt:lpstr>
      <vt:lpstr>Я поведу тебя в музей</vt:lpstr>
      <vt:lpstr>Рекомендации при посещении музея:</vt:lpstr>
      <vt:lpstr>Куда пойти с ребенком в выходной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Наталия-2</cp:lastModifiedBy>
  <cp:revision>62</cp:revision>
  <dcterms:created xsi:type="dcterms:W3CDTF">2014-11-21T11:00:06Z</dcterms:created>
  <dcterms:modified xsi:type="dcterms:W3CDTF">2020-01-14T13:27:12Z</dcterms:modified>
</cp:coreProperties>
</file>