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notesMasterIdLst>
    <p:notesMasterId r:id="rId8"/>
  </p:notesMasterIdLst>
  <p:sldIdLst>
    <p:sldId id="262" r:id="rId2"/>
    <p:sldId id="257" r:id="rId3"/>
    <p:sldId id="258" r:id="rId4"/>
    <p:sldId id="259" r:id="rId5"/>
    <p:sldId id="261" r:id="rId6"/>
    <p:sldId id="260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8" autoAdjust="0"/>
    <p:restoredTop sz="94624" autoAdjust="0"/>
  </p:normalViewPr>
  <p:slideViewPr>
    <p:cSldViewPr>
      <p:cViewPr varScale="1">
        <p:scale>
          <a:sx n="100" d="100"/>
          <a:sy n="100" d="100"/>
        </p:scale>
        <p:origin x="-210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BA491F7-3DB2-404F-9D2E-B5F598581DE4}" type="datetimeFigureOut">
              <a:rPr lang="ru-RU" smtClean="0"/>
              <a:pPr/>
              <a:t>18.10.2017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385E258-5C6C-4681-8489-128229E11A8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980927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25F030-72D7-419B-83A9-93A07AD7B552}" type="datetimeFigureOut">
              <a:rPr lang="ru-RU" smtClean="0"/>
              <a:pPr/>
              <a:t>18.10.2017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062D19-60FA-4197-8090-1E00E42AA9D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25F030-72D7-419B-83A9-93A07AD7B552}" type="datetimeFigureOut">
              <a:rPr lang="ru-RU" smtClean="0"/>
              <a:pPr/>
              <a:t>18.10.2017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062D19-60FA-4197-8090-1E00E42AA9D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25F030-72D7-419B-83A9-93A07AD7B552}" type="datetimeFigureOut">
              <a:rPr lang="ru-RU" smtClean="0"/>
              <a:pPr/>
              <a:t>18.10.2017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062D19-60FA-4197-8090-1E00E42AA9D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25F030-72D7-419B-83A9-93A07AD7B552}" type="datetimeFigureOut">
              <a:rPr lang="ru-RU" smtClean="0"/>
              <a:pPr/>
              <a:t>18.10.2017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062D19-60FA-4197-8090-1E00E42AA9D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25F030-72D7-419B-83A9-93A07AD7B552}" type="datetimeFigureOut">
              <a:rPr lang="ru-RU" smtClean="0"/>
              <a:pPr/>
              <a:t>18.10.2017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062D19-60FA-4197-8090-1E00E42AA9D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25F030-72D7-419B-83A9-93A07AD7B552}" type="datetimeFigureOut">
              <a:rPr lang="ru-RU" smtClean="0"/>
              <a:pPr/>
              <a:t>18.10.2017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062D19-60FA-4197-8090-1E00E42AA9D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25F030-72D7-419B-83A9-93A07AD7B552}" type="datetimeFigureOut">
              <a:rPr lang="ru-RU" smtClean="0"/>
              <a:pPr/>
              <a:t>18.10.2017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062D19-60FA-4197-8090-1E00E42AA9D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25F030-72D7-419B-83A9-93A07AD7B552}" type="datetimeFigureOut">
              <a:rPr lang="ru-RU" smtClean="0"/>
              <a:pPr/>
              <a:t>18.10.2017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062D19-60FA-4197-8090-1E00E42AA9D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25F030-72D7-419B-83A9-93A07AD7B552}" type="datetimeFigureOut">
              <a:rPr lang="ru-RU" smtClean="0"/>
              <a:pPr/>
              <a:t>18.10.2017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062D19-60FA-4197-8090-1E00E42AA9D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25F030-72D7-419B-83A9-93A07AD7B552}" type="datetimeFigureOut">
              <a:rPr lang="ru-RU" smtClean="0"/>
              <a:pPr/>
              <a:t>18.10.2017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062D19-60FA-4197-8090-1E00E42AA9D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25F030-72D7-419B-83A9-93A07AD7B552}" type="datetimeFigureOut">
              <a:rPr lang="ru-RU" smtClean="0"/>
              <a:pPr/>
              <a:t>18.10.2017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062D19-60FA-4197-8090-1E00E42AA9D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2025F030-72D7-419B-83A9-93A07AD7B552}" type="datetimeFigureOut">
              <a:rPr lang="ru-RU" smtClean="0"/>
              <a:pPr/>
              <a:t>18.10.2017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DF062D19-60FA-4197-8090-1E00E42AA9D9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sz="half" idx="2"/>
          </p:nvPr>
        </p:nvSpPr>
        <p:spPr>
          <a:xfrm>
            <a:off x="323528" y="1010486"/>
            <a:ext cx="5328592" cy="2562530"/>
          </a:xfrm>
          <a:effectLst/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ru-RU" sz="24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ea typeface="+mj-ea"/>
                <a:cs typeface="+mj-cs"/>
              </a:rPr>
              <a:t>Непосредственно - образовательная деятельность по ИЗО с использованием нетрадиционных техник рисования в средней группе по теме </a:t>
            </a:r>
            <a:endParaRPr lang="ru-RU" sz="2400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ea typeface="+mj-ea"/>
              <a:cs typeface="+mj-cs"/>
            </a:endParaRPr>
          </a:p>
          <a:p>
            <a:pPr marL="0" indent="0" algn="ctr">
              <a:buNone/>
            </a:pPr>
            <a:r>
              <a:rPr lang="ru-RU" sz="2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ea typeface="+mj-ea"/>
                <a:cs typeface="+mj-cs"/>
              </a:rPr>
              <a:t>«</a:t>
            </a:r>
            <a:r>
              <a:rPr lang="ru-RU" sz="32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ea typeface="+mj-ea"/>
                <a:cs typeface="+mj-cs"/>
              </a:rPr>
              <a:t>Осеннее дерево</a:t>
            </a:r>
            <a:r>
              <a:rPr lang="ru-RU" sz="2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ea typeface="+mj-ea"/>
                <a:cs typeface="+mj-cs"/>
              </a:rPr>
              <a:t>»</a:t>
            </a:r>
            <a:endParaRPr lang="ru-RU" sz="24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0" lvl="0" indent="0" algn="ctr">
              <a:spcBef>
                <a:spcPct val="20000"/>
              </a:spcBef>
              <a:spcAft>
                <a:spcPts val="300"/>
              </a:spcAft>
              <a:buNone/>
            </a:pPr>
            <a:r>
              <a:rPr lang="ru-RU" sz="2200" b="0" dirty="0" smtClean="0">
                <a:solidFill>
                  <a:srgbClr val="212745">
                    <a:lumMod val="50000"/>
                  </a:srgbClr>
                </a:solidFill>
                <a:effectLst/>
                <a:ea typeface="+mn-ea"/>
                <a:cs typeface="+mn-cs"/>
              </a:rPr>
              <a:t/>
            </a:r>
            <a:br>
              <a:rPr lang="ru-RU" sz="2200" b="0" dirty="0" smtClean="0">
                <a:solidFill>
                  <a:srgbClr val="212745">
                    <a:lumMod val="50000"/>
                  </a:srgbClr>
                </a:solidFill>
                <a:effectLst/>
                <a:ea typeface="+mn-ea"/>
                <a:cs typeface="+mn-cs"/>
              </a:rPr>
            </a:br>
            <a:r>
              <a:rPr lang="ru-RU" sz="2200" b="0" dirty="0">
                <a:solidFill>
                  <a:srgbClr val="212745">
                    <a:lumMod val="50000"/>
                  </a:srgbClr>
                </a:solidFill>
                <a:effectLst/>
                <a:ea typeface="+mn-ea"/>
                <a:cs typeface="+mn-cs"/>
              </a:rPr>
              <a:t/>
            </a:r>
            <a:br>
              <a:rPr lang="ru-RU" sz="2200" b="0" dirty="0">
                <a:solidFill>
                  <a:srgbClr val="212745">
                    <a:lumMod val="50000"/>
                  </a:srgbClr>
                </a:solidFill>
                <a:effectLst/>
                <a:ea typeface="+mn-ea"/>
                <a:cs typeface="+mn-cs"/>
              </a:rPr>
            </a:br>
            <a:r>
              <a:rPr lang="ru-RU" sz="2200" b="0" dirty="0" smtClean="0">
                <a:solidFill>
                  <a:srgbClr val="212745">
                    <a:lumMod val="50000"/>
                  </a:srgbClr>
                </a:solidFill>
                <a:effectLst/>
                <a:ea typeface="+mn-ea"/>
                <a:cs typeface="+mn-cs"/>
              </a:rPr>
              <a:t/>
            </a:r>
            <a:br>
              <a:rPr lang="ru-RU" sz="2200" b="0" dirty="0" smtClean="0">
                <a:solidFill>
                  <a:srgbClr val="212745">
                    <a:lumMod val="50000"/>
                  </a:srgbClr>
                </a:solidFill>
                <a:effectLst/>
                <a:ea typeface="+mn-ea"/>
                <a:cs typeface="+mn-cs"/>
              </a:rPr>
            </a:br>
            <a:r>
              <a:rPr lang="ru-RU" sz="2200" b="0" dirty="0" smtClean="0">
                <a:solidFill>
                  <a:srgbClr val="212745">
                    <a:lumMod val="50000"/>
                  </a:srgbClr>
                </a:solidFill>
                <a:effectLst/>
                <a:ea typeface="+mn-ea"/>
                <a:cs typeface="+mn-cs"/>
              </a:rPr>
              <a:t>Подготовила </a:t>
            </a:r>
            <a:r>
              <a:rPr lang="ru-RU" sz="2200" b="0" dirty="0">
                <a:solidFill>
                  <a:srgbClr val="212745">
                    <a:lumMod val="50000"/>
                  </a:srgbClr>
                </a:solidFill>
                <a:effectLst/>
                <a:ea typeface="+mn-ea"/>
                <a:cs typeface="+mn-cs"/>
              </a:rPr>
              <a:t>воспитатель ГБДОУ детского сада №86</a:t>
            </a:r>
            <a:br>
              <a:rPr lang="ru-RU" sz="2200" b="0" dirty="0">
                <a:solidFill>
                  <a:srgbClr val="212745">
                    <a:lumMod val="50000"/>
                  </a:srgbClr>
                </a:solidFill>
                <a:effectLst/>
                <a:ea typeface="+mn-ea"/>
                <a:cs typeface="+mn-cs"/>
              </a:rPr>
            </a:br>
            <a:r>
              <a:rPr lang="ru-RU" sz="2200" b="0" dirty="0" err="1">
                <a:solidFill>
                  <a:srgbClr val="212745">
                    <a:lumMod val="50000"/>
                  </a:srgbClr>
                </a:solidFill>
                <a:effectLst/>
                <a:ea typeface="+mn-ea"/>
                <a:cs typeface="+mn-cs"/>
              </a:rPr>
              <a:t>Ахмадиева</a:t>
            </a:r>
            <a:r>
              <a:rPr lang="ru-RU" sz="2200" b="0" dirty="0">
                <a:solidFill>
                  <a:srgbClr val="212745">
                    <a:lumMod val="50000"/>
                  </a:srgbClr>
                </a:solidFill>
                <a:effectLst/>
                <a:ea typeface="+mn-ea"/>
                <a:cs typeface="+mn-cs"/>
              </a:rPr>
              <a:t> Ольга Михайловна</a:t>
            </a:r>
            <a:br>
              <a:rPr lang="ru-RU" sz="2200" b="0" dirty="0">
                <a:solidFill>
                  <a:srgbClr val="212745">
                    <a:lumMod val="50000"/>
                  </a:srgbClr>
                </a:solidFill>
                <a:effectLst/>
                <a:ea typeface="+mn-ea"/>
                <a:cs typeface="+mn-cs"/>
              </a:rPr>
            </a:br>
            <a:endParaRPr lang="ru-RU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655" b="4655"/>
          <a:stretch>
            <a:fillRect/>
          </a:stretch>
        </p:blipFill>
        <p:spPr bwMode="auto">
          <a:xfrm>
            <a:off x="5029200" y="404664"/>
            <a:ext cx="4114800" cy="31278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247333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08248"/>
          </a:xfrm>
        </p:spPr>
        <p:txBody>
          <a:bodyPr>
            <a:normAutofit fontScale="90000"/>
          </a:bodyPr>
          <a:lstStyle/>
          <a:p>
            <a:pPr marL="0" indent="0">
              <a:buNone/>
            </a:pPr>
            <a:endParaRPr lang="ru-RU" dirty="0"/>
          </a:p>
        </p:txBody>
      </p:sp>
      <p:sp>
        <p:nvSpPr>
          <p:cNvPr id="2" name="Содержимое 1"/>
          <p:cNvSpPr>
            <a:spLocks noGrp="1"/>
          </p:cNvSpPr>
          <p:nvPr>
            <p:ph sz="quarter" idx="13"/>
          </p:nvPr>
        </p:nvSpPr>
        <p:spPr>
          <a:xfrm>
            <a:off x="467544" y="836712"/>
            <a:ext cx="8147248" cy="4968552"/>
          </a:xfrm>
        </p:spPr>
        <p:txBody>
          <a:bodyPr>
            <a:normAutofit/>
          </a:bodyPr>
          <a:lstStyle/>
          <a:p>
            <a:pPr marL="45720" indent="0">
              <a:buNone/>
            </a:pPr>
            <a:r>
              <a:rPr lang="ru-RU" sz="2800" b="1" dirty="0" smtClean="0">
                <a:solidFill>
                  <a:schemeClr val="accent5">
                    <a:lumMod val="50000"/>
                  </a:schemeClr>
                </a:solidFill>
              </a:rPr>
              <a:t>Задачи</a:t>
            </a:r>
            <a:r>
              <a:rPr lang="ru-RU" sz="2800" dirty="0" smtClean="0">
                <a:solidFill>
                  <a:schemeClr val="accent5">
                    <a:lumMod val="50000"/>
                  </a:schemeClr>
                </a:solidFill>
              </a:rPr>
              <a:t>: Формирование интереса  к ИЗО деятельности. </a:t>
            </a:r>
          </a:p>
          <a:p>
            <a:r>
              <a:rPr lang="ru-RU" sz="2800" dirty="0" smtClean="0">
                <a:solidFill>
                  <a:schemeClr val="accent5">
                    <a:lumMod val="50000"/>
                  </a:schemeClr>
                </a:solidFill>
              </a:rPr>
              <a:t>Совершенствовать умения  и навыки в свободном экспериментировании с  материалами , необходимыми для работы в различных  нетрадиционных техниках.</a:t>
            </a:r>
          </a:p>
          <a:p>
            <a:r>
              <a:rPr lang="ru-RU" sz="2800" dirty="0" smtClean="0">
                <a:solidFill>
                  <a:schemeClr val="accent5">
                    <a:lumMod val="50000"/>
                  </a:schemeClr>
                </a:solidFill>
              </a:rPr>
              <a:t>Развитие воображения, творчества, пространственного мышления. </a:t>
            </a:r>
          </a:p>
          <a:p>
            <a:r>
              <a:rPr lang="ru-RU" sz="2800" dirty="0" smtClean="0">
                <a:solidFill>
                  <a:schemeClr val="accent5">
                    <a:lumMod val="50000"/>
                  </a:schemeClr>
                </a:solidFill>
              </a:rPr>
              <a:t>Умение видеть необычное в обычных предметах.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15616" y="404664"/>
            <a:ext cx="8028384" cy="64940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>
                <a:solidFill>
                  <a:schemeClr val="accent5">
                    <a:lumMod val="50000"/>
                  </a:schemeClr>
                </a:solidFill>
              </a:rPr>
              <a:t>Предварительная </a:t>
            </a:r>
            <a:r>
              <a:rPr lang="ru-RU" sz="3200" b="1" dirty="0" smtClean="0">
                <a:solidFill>
                  <a:schemeClr val="accent5">
                    <a:lumMod val="50000"/>
                  </a:schemeClr>
                </a:solidFill>
              </a:rPr>
              <a:t>работа: </a:t>
            </a:r>
          </a:p>
          <a:p>
            <a:endParaRPr lang="ru-RU" sz="3200" b="1" dirty="0" smtClean="0">
              <a:solidFill>
                <a:schemeClr val="accent5">
                  <a:lumMod val="50000"/>
                </a:schemeClr>
              </a:solidFill>
            </a:endParaRPr>
          </a:p>
          <a:p>
            <a:r>
              <a:rPr lang="ru-RU" sz="3200" dirty="0">
                <a:solidFill>
                  <a:schemeClr val="accent5">
                    <a:lumMod val="50000"/>
                  </a:schemeClr>
                </a:solidFill>
              </a:rPr>
              <a:t>Р</a:t>
            </a:r>
            <a:r>
              <a:rPr lang="ru-RU" sz="3200" dirty="0" smtClean="0">
                <a:solidFill>
                  <a:schemeClr val="accent5">
                    <a:lumMod val="50000"/>
                  </a:schemeClr>
                </a:solidFill>
              </a:rPr>
              <a:t>ассматривание </a:t>
            </a:r>
            <a:r>
              <a:rPr lang="ru-RU" sz="3200" dirty="0">
                <a:solidFill>
                  <a:schemeClr val="accent5">
                    <a:lumMod val="50000"/>
                  </a:schemeClr>
                </a:solidFill>
              </a:rPr>
              <a:t>деревьев </a:t>
            </a:r>
            <a:r>
              <a:rPr lang="ru-RU" sz="3200" dirty="0" smtClean="0">
                <a:solidFill>
                  <a:schemeClr val="accent5">
                    <a:lumMod val="50000"/>
                  </a:schemeClr>
                </a:solidFill>
              </a:rPr>
              <a:t>, </a:t>
            </a:r>
          </a:p>
          <a:p>
            <a:r>
              <a:rPr lang="ru-RU" sz="3200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ru-RU" sz="3200" dirty="0">
                <a:solidFill>
                  <a:schemeClr val="accent5">
                    <a:lumMod val="50000"/>
                  </a:schemeClr>
                </a:solidFill>
              </a:rPr>
              <a:t>иллюстраций </a:t>
            </a:r>
            <a:r>
              <a:rPr lang="ru-RU" sz="3200" dirty="0" smtClean="0">
                <a:solidFill>
                  <a:schemeClr val="accent5">
                    <a:lumMod val="50000"/>
                  </a:schemeClr>
                </a:solidFill>
              </a:rPr>
              <a:t>и картин </a:t>
            </a:r>
            <a:r>
              <a:rPr lang="ru-RU" sz="3200" dirty="0">
                <a:solidFill>
                  <a:schemeClr val="accent5">
                    <a:lumMod val="50000"/>
                  </a:schemeClr>
                </a:solidFill>
              </a:rPr>
              <a:t>о </a:t>
            </a:r>
            <a:r>
              <a:rPr lang="ru-RU" sz="3200" dirty="0" smtClean="0">
                <a:solidFill>
                  <a:schemeClr val="accent5">
                    <a:lumMod val="50000"/>
                  </a:schemeClr>
                </a:solidFill>
              </a:rPr>
              <a:t>осени</a:t>
            </a:r>
            <a:r>
              <a:rPr lang="ru-RU" sz="3200" dirty="0">
                <a:solidFill>
                  <a:schemeClr val="accent5">
                    <a:lumMod val="50000"/>
                  </a:schemeClr>
                </a:solidFill>
              </a:rPr>
              <a:t>.</a:t>
            </a:r>
            <a:r>
              <a:rPr lang="ru-RU" sz="3200" dirty="0" smtClean="0"/>
              <a:t/>
            </a:r>
            <a:br>
              <a:rPr lang="ru-RU" sz="3200" dirty="0" smtClean="0"/>
            </a:br>
            <a:r>
              <a:rPr lang="ru-RU" sz="3200" dirty="0" smtClean="0"/>
              <a:t/>
            </a:r>
            <a:br>
              <a:rPr lang="ru-RU" sz="3200" dirty="0" smtClean="0"/>
            </a:br>
            <a:r>
              <a:rPr lang="ru-RU" sz="3200" dirty="0" smtClean="0">
                <a:solidFill>
                  <a:schemeClr val="accent5">
                    <a:lumMod val="50000"/>
                  </a:schemeClr>
                </a:solidFill>
              </a:rPr>
              <a:t>Наблюдения </a:t>
            </a:r>
            <a:r>
              <a:rPr lang="ru-RU" sz="3200" dirty="0">
                <a:solidFill>
                  <a:schemeClr val="accent5">
                    <a:lumMod val="50000"/>
                  </a:schemeClr>
                </a:solidFill>
              </a:rPr>
              <a:t>за осенней природой во время прогулок, составление букетов из осенних листьев</a:t>
            </a:r>
            <a:r>
              <a:rPr lang="ru-RU" sz="3200" dirty="0" smtClean="0">
                <a:solidFill>
                  <a:schemeClr val="accent5">
                    <a:lumMod val="50000"/>
                  </a:schemeClr>
                </a:solidFill>
              </a:rPr>
              <a:t>.</a:t>
            </a:r>
            <a:r>
              <a:rPr lang="ru-RU" sz="3200" dirty="0"/>
              <a:t> </a:t>
            </a:r>
            <a:endParaRPr lang="ru-RU" sz="3200" dirty="0" smtClean="0"/>
          </a:p>
          <a:p>
            <a:endParaRPr lang="ru-RU" sz="3200" dirty="0" smtClean="0"/>
          </a:p>
          <a:p>
            <a:r>
              <a:rPr lang="ru-RU" sz="3200" dirty="0" smtClean="0">
                <a:solidFill>
                  <a:schemeClr val="accent5">
                    <a:lumMod val="50000"/>
                  </a:schemeClr>
                </a:solidFill>
              </a:rPr>
              <a:t>Разучивание </a:t>
            </a:r>
            <a:r>
              <a:rPr lang="ru-RU" sz="3200" dirty="0">
                <a:solidFill>
                  <a:schemeClr val="accent5">
                    <a:lumMod val="50000"/>
                  </a:schemeClr>
                </a:solidFill>
              </a:rPr>
              <a:t>стихов об осени, чтение художественных произведений.</a:t>
            </a:r>
            <a:endParaRPr lang="ru-RU" sz="3200" dirty="0" smtClean="0">
              <a:solidFill>
                <a:schemeClr val="accent5">
                  <a:lumMod val="50000"/>
                </a:schemeClr>
              </a:solidFill>
            </a:endParaRPr>
          </a:p>
          <a:p>
            <a:endParaRPr lang="ru-RU" sz="3200" dirty="0" smtClean="0">
              <a:solidFill>
                <a:schemeClr val="accent5">
                  <a:lumMod val="50000"/>
                </a:schemeClr>
              </a:solidFill>
            </a:endParaRPr>
          </a:p>
          <a:p>
            <a:endParaRPr lang="ru-RU" sz="3200" dirty="0">
              <a:solidFill>
                <a:schemeClr val="accent5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467544" y="456247"/>
            <a:ext cx="7632848" cy="69557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kumimoji="0" lang="ru-RU" i="0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inherit"/>
                <a:cs typeface="Arial" pitchFamily="34" charset="0"/>
              </a:rPr>
              <a:t>Если  на деревьях</a:t>
            </a:r>
            <a:endParaRPr kumimoji="0" lang="ru-RU" i="0" u="none" strike="noStrike" cap="none" normalizeH="0" baseline="0" dirty="0" smtClean="0">
              <a:ln>
                <a:noFill/>
              </a:ln>
              <a:solidFill>
                <a:schemeClr val="accent5">
                  <a:lumMod val="50000"/>
                </a:schemeClr>
              </a:solidFill>
              <a:effectLst/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ru-RU" i="0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inherit"/>
                <a:cs typeface="Arial" pitchFamily="34" charset="0"/>
              </a:rPr>
              <a:t>листья пожелтели,</a:t>
            </a:r>
            <a:br>
              <a:rPr kumimoji="0" lang="ru-RU" i="0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inherit"/>
                <a:cs typeface="Arial" pitchFamily="34" charset="0"/>
              </a:rPr>
            </a:br>
            <a:r>
              <a:rPr kumimoji="0" lang="ru-RU" i="0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inherit"/>
                <a:cs typeface="Arial" pitchFamily="34" charset="0"/>
              </a:rPr>
              <a:t>Если в край далекий</a:t>
            </a:r>
            <a:endParaRPr kumimoji="0" lang="ru-RU" i="0" u="none" strike="noStrike" cap="none" normalizeH="0" baseline="0" dirty="0" smtClean="0">
              <a:ln>
                <a:noFill/>
              </a:ln>
              <a:solidFill>
                <a:schemeClr val="accent5">
                  <a:lumMod val="50000"/>
                </a:schemeClr>
              </a:solidFill>
              <a:effectLst/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ru-RU" i="0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inherit"/>
                <a:cs typeface="Arial" pitchFamily="34" charset="0"/>
              </a:rPr>
              <a:t>птицы улетели,</a:t>
            </a:r>
            <a:br>
              <a:rPr kumimoji="0" lang="ru-RU" i="0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inherit"/>
                <a:cs typeface="Arial" pitchFamily="34" charset="0"/>
              </a:rPr>
            </a:br>
            <a:r>
              <a:rPr kumimoji="0" lang="ru-RU" i="0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inherit"/>
                <a:cs typeface="Arial" pitchFamily="34" charset="0"/>
              </a:rPr>
              <a:t>Если небо хмурое,</a:t>
            </a:r>
            <a:endParaRPr kumimoji="0" lang="ru-RU" i="0" u="none" strike="noStrike" cap="none" normalizeH="0" baseline="0" dirty="0" smtClean="0">
              <a:ln>
                <a:noFill/>
              </a:ln>
              <a:solidFill>
                <a:schemeClr val="accent5">
                  <a:lumMod val="50000"/>
                </a:schemeClr>
              </a:solidFill>
              <a:effectLst/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ru-RU" i="0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inherit"/>
                <a:cs typeface="Arial" pitchFamily="34" charset="0"/>
              </a:rPr>
              <a:t>если дождик льется,</a:t>
            </a:r>
            <a:br>
              <a:rPr kumimoji="0" lang="ru-RU" i="0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inherit"/>
                <a:cs typeface="Arial" pitchFamily="34" charset="0"/>
              </a:rPr>
            </a:br>
            <a:r>
              <a:rPr kumimoji="0" lang="ru-RU" i="0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inherit"/>
                <a:cs typeface="Arial" pitchFamily="34" charset="0"/>
              </a:rPr>
              <a:t>Это время года</a:t>
            </a:r>
            <a:endParaRPr kumimoji="0" lang="ru-RU" i="0" u="none" strike="noStrike" cap="none" normalizeH="0" baseline="0" dirty="0" smtClean="0">
              <a:ln>
                <a:noFill/>
              </a:ln>
              <a:solidFill>
                <a:schemeClr val="accent5">
                  <a:lumMod val="50000"/>
                </a:schemeClr>
              </a:solidFill>
              <a:effectLst/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ru-RU" i="0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inherit"/>
                <a:cs typeface="Arial" pitchFamily="34" charset="0"/>
              </a:rPr>
              <a:t>осенью зовется.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kumimoji="0" lang="ru-RU" i="0" u="none" strike="noStrike" cap="none" normalizeH="0" baseline="0" dirty="0" smtClean="0">
              <a:ln>
                <a:noFill/>
              </a:ln>
              <a:solidFill>
                <a:schemeClr val="accent5">
                  <a:lumMod val="50000"/>
                </a:schemeClr>
              </a:solidFill>
              <a:effectLst/>
              <a:latin typeface="inherit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dirty="0" smtClean="0">
                <a:solidFill>
                  <a:schemeClr val="accent5">
                    <a:lumMod val="50000"/>
                  </a:schemeClr>
                </a:solidFill>
                <a:latin typeface="inherit"/>
                <a:cs typeface="Arial" pitchFamily="34" charset="0"/>
              </a:rPr>
              <a:t>Давайте ребята рассмотрим  картину.  Как будто мы пришли в рощу. Какое время года ? О</a:t>
            </a:r>
            <a:r>
              <a:rPr lang="ru-RU" dirty="0" smtClean="0">
                <a:solidFill>
                  <a:schemeClr val="accent5">
                    <a:lumMod val="50000"/>
                  </a:schemeClr>
                </a:solidFill>
              </a:rPr>
              <a:t>братите </a:t>
            </a:r>
            <a:r>
              <a:rPr lang="ru-RU" dirty="0">
                <a:solidFill>
                  <a:schemeClr val="accent5">
                    <a:lumMod val="50000"/>
                  </a:schemeClr>
                </a:solidFill>
              </a:rPr>
              <a:t>внимание на разноцветные листья на деревьях и опавших </a:t>
            </a:r>
            <a:r>
              <a:rPr lang="ru-RU" dirty="0" smtClean="0">
                <a:solidFill>
                  <a:schemeClr val="accent5">
                    <a:lumMod val="50000"/>
                  </a:schemeClr>
                </a:solidFill>
              </a:rPr>
              <a:t> на </a:t>
            </a:r>
            <a:r>
              <a:rPr lang="ru-RU" dirty="0">
                <a:solidFill>
                  <a:schemeClr val="accent5">
                    <a:lumMod val="50000"/>
                  </a:schemeClr>
                </a:solidFill>
              </a:rPr>
              <a:t>землю </a:t>
            </a:r>
            <a:r>
              <a:rPr lang="ru-RU" dirty="0" smtClean="0">
                <a:solidFill>
                  <a:schemeClr val="accent5">
                    <a:lumMod val="50000"/>
                  </a:schemeClr>
                </a:solidFill>
              </a:rPr>
              <a:t>листву .</a:t>
            </a:r>
            <a:r>
              <a:rPr lang="ru-RU" dirty="0"/>
              <a:t> </a:t>
            </a:r>
            <a:r>
              <a:rPr lang="ru-RU" dirty="0">
                <a:solidFill>
                  <a:schemeClr val="accent5">
                    <a:lumMod val="50000"/>
                  </a:schemeClr>
                </a:solidFill>
              </a:rPr>
              <a:t>А каким цветом становятся листья осенью?</a:t>
            </a:r>
            <a:endParaRPr lang="ru-RU" dirty="0" smtClean="0">
              <a:solidFill>
                <a:schemeClr val="accent5">
                  <a:lumMod val="50000"/>
                </a:schemeClr>
              </a:solidFill>
            </a:endParaRPr>
          </a:p>
          <a:p>
            <a:r>
              <a:rPr lang="ru-RU" dirty="0" smtClean="0">
                <a:solidFill>
                  <a:schemeClr val="accent5">
                    <a:lumMod val="50000"/>
                  </a:schemeClr>
                </a:solidFill>
              </a:rPr>
              <a:t>Какие краски на этой картине?</a:t>
            </a:r>
            <a:r>
              <a:rPr lang="ru-RU" dirty="0"/>
              <a:t> </a:t>
            </a:r>
            <a:endParaRPr lang="ru-RU" dirty="0" smtClean="0"/>
          </a:p>
          <a:p>
            <a:endParaRPr lang="ru-RU" dirty="0" smtClean="0"/>
          </a:p>
          <a:p>
            <a:r>
              <a:rPr lang="ru-RU" dirty="0">
                <a:solidFill>
                  <a:schemeClr val="accent5">
                    <a:lumMod val="50000"/>
                  </a:schemeClr>
                </a:solidFill>
              </a:rPr>
              <a:t> Листья желтые летят,</a:t>
            </a:r>
          </a:p>
          <a:p>
            <a:r>
              <a:rPr lang="ru-RU" dirty="0">
                <a:solidFill>
                  <a:schemeClr val="accent5">
                    <a:lumMod val="50000"/>
                  </a:schemeClr>
                </a:solidFill>
              </a:rPr>
              <a:t>Падают кружатся</a:t>
            </a:r>
          </a:p>
          <a:p>
            <a:r>
              <a:rPr lang="ru-RU" dirty="0">
                <a:solidFill>
                  <a:schemeClr val="accent5">
                    <a:lumMod val="50000"/>
                  </a:schemeClr>
                </a:solidFill>
              </a:rPr>
              <a:t>И под ноги просто так</a:t>
            </a:r>
          </a:p>
          <a:p>
            <a:r>
              <a:rPr lang="ru-RU" dirty="0">
                <a:solidFill>
                  <a:schemeClr val="accent5">
                    <a:lumMod val="50000"/>
                  </a:schemeClr>
                </a:solidFill>
              </a:rPr>
              <a:t>Как ковер ложатся.</a:t>
            </a:r>
          </a:p>
          <a:p>
            <a:r>
              <a:rPr lang="ru-RU" dirty="0">
                <a:solidFill>
                  <a:schemeClr val="accent5">
                    <a:lumMod val="50000"/>
                  </a:schemeClr>
                </a:solidFill>
              </a:rPr>
              <a:t>Как </a:t>
            </a:r>
            <a:r>
              <a:rPr lang="ru-RU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ru-RU" dirty="0">
                <a:solidFill>
                  <a:schemeClr val="accent5">
                    <a:lumMod val="50000"/>
                  </a:schemeClr>
                </a:solidFill>
              </a:rPr>
              <a:t>называется это явление </a:t>
            </a:r>
            <a:endParaRPr lang="ru-RU" dirty="0" smtClean="0">
              <a:solidFill>
                <a:schemeClr val="accent5">
                  <a:lumMod val="50000"/>
                </a:schemeClr>
              </a:solidFill>
            </a:endParaRPr>
          </a:p>
          <a:p>
            <a:r>
              <a:rPr lang="ru-RU" dirty="0" smtClean="0">
                <a:solidFill>
                  <a:schemeClr val="accent5">
                    <a:lumMod val="50000"/>
                  </a:schemeClr>
                </a:solidFill>
              </a:rPr>
              <a:t>природы</a:t>
            </a:r>
            <a:r>
              <a:rPr lang="ru-RU" dirty="0">
                <a:solidFill>
                  <a:schemeClr val="accent5">
                    <a:lumMod val="50000"/>
                  </a:schemeClr>
                </a:solidFill>
              </a:rPr>
              <a:t>? 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dirty="0" smtClean="0">
              <a:solidFill>
                <a:schemeClr val="accent5">
                  <a:lumMod val="50000"/>
                </a:schemeClr>
              </a:solidFill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kumimoji="0" lang="ru-RU" i="0" u="none" strike="noStrike" cap="none" normalizeH="0" baseline="0" dirty="0" smtClean="0">
              <a:ln>
                <a:noFill/>
              </a:ln>
              <a:solidFill>
                <a:schemeClr val="accent5">
                  <a:lumMod val="50000"/>
                </a:schemeClr>
              </a:solidFill>
              <a:effectLst/>
              <a:latin typeface="inherit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accent5">
                  <a:lumMod val="50000"/>
                </a:schemeClr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Рисунок 3" descr="1653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716016" y="3840490"/>
            <a:ext cx="3658171" cy="2612846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39552" y="260648"/>
            <a:ext cx="6318448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solidFill>
                  <a:schemeClr val="accent5">
                    <a:lumMod val="50000"/>
                  </a:schemeClr>
                </a:solidFill>
              </a:rPr>
              <a:t>Ребята, </a:t>
            </a:r>
            <a:r>
              <a:rPr lang="ru-RU" dirty="0" smtClean="0">
                <a:solidFill>
                  <a:schemeClr val="accent5">
                    <a:lumMod val="50000"/>
                  </a:schemeClr>
                </a:solidFill>
              </a:rPr>
              <a:t>давайте тоже </a:t>
            </a:r>
            <a:r>
              <a:rPr lang="ru-RU" dirty="0">
                <a:solidFill>
                  <a:schemeClr val="accent5">
                    <a:lumMod val="50000"/>
                  </a:schemeClr>
                </a:solidFill>
              </a:rPr>
              <a:t>нарисуем </a:t>
            </a:r>
            <a:r>
              <a:rPr lang="ru-RU" dirty="0" smtClean="0">
                <a:solidFill>
                  <a:schemeClr val="accent5">
                    <a:lumMod val="50000"/>
                  </a:schemeClr>
                </a:solidFill>
              </a:rPr>
              <a:t>осеннее </a:t>
            </a:r>
            <a:r>
              <a:rPr lang="ru-RU" dirty="0">
                <a:solidFill>
                  <a:schemeClr val="accent5">
                    <a:lumMod val="50000"/>
                  </a:schemeClr>
                </a:solidFill>
              </a:rPr>
              <a:t>дерево. Но сделаем мы это нашими теплыми ладошками, чтобы передать тепло наших рук и последнее тепло осени нашему дереву</a:t>
            </a:r>
            <a:r>
              <a:rPr lang="ru-RU" dirty="0" smtClean="0">
                <a:solidFill>
                  <a:schemeClr val="accent5">
                    <a:lumMod val="50000"/>
                  </a:schemeClr>
                </a:solidFill>
              </a:rPr>
              <a:t>.</a:t>
            </a:r>
          </a:p>
          <a:p>
            <a:r>
              <a:rPr lang="ru-RU" dirty="0">
                <a:solidFill>
                  <a:schemeClr val="accent5">
                    <a:lumMod val="50000"/>
                  </a:schemeClr>
                </a:solidFill>
              </a:rPr>
              <a:t>О</a:t>
            </a:r>
            <a:r>
              <a:rPr lang="ru-RU" dirty="0" smtClean="0">
                <a:solidFill>
                  <a:schemeClr val="accent5">
                    <a:lumMod val="50000"/>
                  </a:schemeClr>
                </a:solidFill>
              </a:rPr>
              <a:t>бводка ваших ладоней –это будет ствол дерева, а листья мы с вами будем рисовать разными способами. Каждый выберет способ сам.</a:t>
            </a:r>
          </a:p>
          <a:p>
            <a:pPr algn="ctr"/>
            <a:r>
              <a:rPr lang="ru-RU" dirty="0" smtClean="0"/>
              <a:t> </a:t>
            </a:r>
            <a:r>
              <a:rPr lang="ru-RU" b="1" dirty="0" smtClean="0">
                <a:solidFill>
                  <a:schemeClr val="accent5">
                    <a:lumMod val="50000"/>
                  </a:schemeClr>
                </a:solidFill>
              </a:rPr>
              <a:t>Оттиск печатками из картофеля</a:t>
            </a:r>
            <a:r>
              <a:rPr lang="ru-RU" dirty="0" smtClean="0"/>
              <a:t>.</a:t>
            </a:r>
          </a:p>
          <a:p>
            <a:pPr algn="ctr"/>
            <a:endParaRPr lang="ru-RU" dirty="0"/>
          </a:p>
          <a:p>
            <a:pPr algn="ctr"/>
            <a:endParaRPr lang="ru-RU" dirty="0" smtClean="0"/>
          </a:p>
          <a:p>
            <a:pPr algn="ctr"/>
            <a:endParaRPr lang="ru-RU" dirty="0"/>
          </a:p>
          <a:p>
            <a:pPr algn="ctr"/>
            <a:endParaRPr lang="ru-RU" dirty="0" smtClean="0"/>
          </a:p>
          <a:p>
            <a:pPr algn="ctr"/>
            <a:endParaRPr lang="ru-RU" dirty="0"/>
          </a:p>
          <a:p>
            <a:pPr algn="ctr"/>
            <a:endParaRPr lang="ru-RU" dirty="0" smtClean="0"/>
          </a:p>
          <a:p>
            <a:pPr algn="ctr"/>
            <a:endParaRPr lang="ru-RU" dirty="0" smtClean="0"/>
          </a:p>
          <a:p>
            <a:pPr algn="ctr"/>
            <a:endParaRPr lang="ru-RU" dirty="0" smtClean="0"/>
          </a:p>
          <a:p>
            <a:pPr algn="ctr"/>
            <a:r>
              <a:rPr lang="ru-RU" b="1" dirty="0" smtClean="0">
                <a:solidFill>
                  <a:schemeClr val="accent5">
                    <a:lumMod val="50000"/>
                  </a:schemeClr>
                </a:solidFill>
              </a:rPr>
              <a:t>Рисование листьями</a:t>
            </a:r>
          </a:p>
          <a:p>
            <a:pPr algn="ctr"/>
            <a:endParaRPr lang="ru-RU" b="1" dirty="0">
              <a:solidFill>
                <a:schemeClr val="accent5">
                  <a:lumMod val="50000"/>
                </a:schemeClr>
              </a:solidFill>
            </a:endParaRPr>
          </a:p>
          <a:p>
            <a:pPr algn="ctr"/>
            <a:endParaRPr lang="ru-RU" b="1" dirty="0" smtClean="0">
              <a:solidFill>
                <a:schemeClr val="accent5">
                  <a:lumMod val="50000"/>
                </a:schemeClr>
              </a:solidFill>
            </a:endParaRPr>
          </a:p>
          <a:p>
            <a:pPr algn="ctr"/>
            <a:endParaRPr lang="ru-RU" b="1" dirty="0" smtClean="0">
              <a:solidFill>
                <a:schemeClr val="accent5">
                  <a:lumMod val="50000"/>
                </a:schemeClr>
              </a:solidFill>
            </a:endParaRPr>
          </a:p>
          <a:p>
            <a:pPr algn="ctr"/>
            <a:r>
              <a:rPr lang="ru-RU" b="1" dirty="0" smtClean="0">
                <a:solidFill>
                  <a:schemeClr val="accent5">
                    <a:lumMod val="50000"/>
                  </a:schemeClr>
                </a:solidFill>
              </a:rPr>
              <a:t>      Рисование ладошками</a:t>
            </a:r>
          </a:p>
          <a:p>
            <a:pPr algn="ctr"/>
            <a:endParaRPr lang="ru-RU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pic>
        <p:nvPicPr>
          <p:cNvPr id="3" name="Рисунок 2" descr="P_20171016_22145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83568" y="2420888"/>
            <a:ext cx="2592288" cy="1512168"/>
          </a:xfrm>
          <a:prstGeom prst="rect">
            <a:avLst/>
          </a:prstGeom>
        </p:spPr>
      </p:pic>
      <p:pic>
        <p:nvPicPr>
          <p:cNvPr id="4" name="Рисунок 3" descr="P_20171016_221255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076056" y="3284984"/>
            <a:ext cx="3419870" cy="1923677"/>
          </a:xfrm>
          <a:prstGeom prst="rect">
            <a:avLst/>
          </a:prstGeom>
        </p:spPr>
      </p:pic>
      <p:pic>
        <p:nvPicPr>
          <p:cNvPr id="6" name="Рисунок 5" descr="лад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83568" y="4725144"/>
            <a:ext cx="1728192" cy="1872208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11560" y="260648"/>
            <a:ext cx="6246440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/>
              <a:t> </a:t>
            </a:r>
            <a:r>
              <a:rPr lang="ru-RU" sz="2400" dirty="0">
                <a:solidFill>
                  <a:schemeClr val="accent5">
                    <a:lumMod val="50000"/>
                  </a:schemeClr>
                </a:solidFill>
              </a:rPr>
              <a:t> У нас с вами получилась чудесная осенняя роща с красивыми деревьями. Это листики-отпечатки, </a:t>
            </a:r>
            <a:r>
              <a:rPr lang="ru-RU" sz="2400" dirty="0" smtClean="0">
                <a:solidFill>
                  <a:schemeClr val="accent5">
                    <a:lumMod val="50000"/>
                  </a:schemeClr>
                </a:solidFill>
              </a:rPr>
              <a:t>печати из картофеля, ладошки оставив </a:t>
            </a:r>
            <a:r>
              <a:rPr lang="ru-RU" sz="2400" dirty="0">
                <a:solidFill>
                  <a:schemeClr val="accent5">
                    <a:lumMod val="50000"/>
                  </a:schemeClr>
                </a:solidFill>
              </a:rPr>
              <a:t>свой след, помогли нам создать такие причудливые кроны и нарисовать такие необычные деревья.</a:t>
            </a:r>
          </a:p>
          <a:p>
            <a:r>
              <a:rPr lang="ru-RU" sz="2400" dirty="0">
                <a:solidFill>
                  <a:schemeClr val="accent5">
                    <a:lumMod val="50000"/>
                  </a:schemeClr>
                </a:solidFill>
              </a:rPr>
              <a:t> </a:t>
            </a:r>
          </a:p>
        </p:txBody>
      </p:sp>
      <p:pic>
        <p:nvPicPr>
          <p:cNvPr id="3" name="Рисунок 2" descr="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835696" y="2655590"/>
            <a:ext cx="5832648" cy="3315417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381</TotalTime>
  <Words>137</Words>
  <Application>Microsoft Office PowerPoint</Application>
  <PresentationFormat>Экран (4:3)</PresentationFormat>
  <Paragraphs>47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Воздушный поток</vt:lpstr>
      <vt:lpstr>   Подготовила воспитатель ГБДОУ детского сада №86 Ахмадиева Ольга Михайловна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Непосредственно - образовательная деятельность по ИЗО с использованием нетрадиционных техник рисования в средней группе</dc:title>
  <dc:creator>Ольга</dc:creator>
  <cp:lastModifiedBy>Лариса Рюриковна</cp:lastModifiedBy>
  <cp:revision>42</cp:revision>
  <dcterms:created xsi:type="dcterms:W3CDTF">2017-10-16T15:58:14Z</dcterms:created>
  <dcterms:modified xsi:type="dcterms:W3CDTF">2017-10-18T08:54:31Z</dcterms:modified>
</cp:coreProperties>
</file>