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7" r:id="rId3"/>
    <p:sldId id="272" r:id="rId4"/>
    <p:sldId id="271" r:id="rId5"/>
    <p:sldId id="260" r:id="rId6"/>
    <p:sldId id="264" r:id="rId7"/>
    <p:sldId id="266" r:id="rId8"/>
    <p:sldId id="262" r:id="rId9"/>
    <p:sldId id="268" r:id="rId10"/>
    <p:sldId id="273" r:id="rId11"/>
    <p:sldId id="269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72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976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348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669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042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890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513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057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83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49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291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89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266700" y="228600"/>
            <a:ext cx="8610600" cy="6478586"/>
          </a:xfrm>
          <a:prstGeom prst="round2Diag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34000">
                <a:schemeClr val="accent4">
                  <a:lumMod val="20000"/>
                  <a:lumOff val="80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0681" y="0"/>
            <a:ext cx="4625788" cy="12761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4481232" y="0"/>
            <a:ext cx="4673449" cy="12761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40075" y="5497933"/>
            <a:ext cx="1537449" cy="15374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6875326" y="4927966"/>
            <a:ext cx="2255226" cy="193003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7591A-346E-4301-95D6-192C59D476BF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3E48-7089-4559-972E-7E40CBE8B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10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8/105/154/105154985_0_85529_303dd158_XXXL.png" TargetMode="External"/><Relationship Id="rId7" Type="http://schemas.openxmlformats.org/officeDocument/2006/relationships/hyperlink" Target="http://montessoriself.ru/detyam-o-gribah-gribnyie-kartinki-i-rasskazyi/" TargetMode="External"/><Relationship Id="rId2" Type="http://schemas.openxmlformats.org/officeDocument/2006/relationships/hyperlink" Target="http://hrundik.ucoz.ru/kartinki/032_SD_Background5-poster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ti-online.com/zagadki/zagadki-pro-griby/" TargetMode="External"/><Relationship Id="rId5" Type="http://schemas.openxmlformats.org/officeDocument/2006/relationships/hyperlink" Target="http://kneu.edu.ua/files/news/news_image/jjachokujovtomulistt.png" TargetMode="External"/><Relationship Id="rId4" Type="http://schemas.openxmlformats.org/officeDocument/2006/relationships/hyperlink" Target="http://img1.liveinternet.ru/images/attach/c/6/91/701/91701963_mushroom_15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1650" y="1714500"/>
            <a:ext cx="63635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  </a:t>
            </a:r>
            <a:endParaRPr lang="ru-RU" sz="4400" b="1" i="1" dirty="0" smtClean="0">
              <a:solidFill>
                <a:srgbClr val="C00000"/>
              </a:solidFill>
            </a:endParaRPr>
          </a:p>
          <a:p>
            <a:endParaRPr lang="ru-RU" sz="4400" b="1" i="1" smtClean="0">
              <a:solidFill>
                <a:srgbClr val="C00000"/>
              </a:solidFill>
            </a:endParaRPr>
          </a:p>
          <a:p>
            <a:r>
              <a:rPr lang="ru-RU" sz="4400" b="1" i="1" smtClean="0">
                <a:solidFill>
                  <a:srgbClr val="C00000"/>
                </a:solidFill>
              </a:rPr>
              <a:t>«</a:t>
            </a:r>
            <a:r>
              <a:rPr lang="ru-RU" sz="4400" b="1" i="1" dirty="0" smtClean="0">
                <a:solidFill>
                  <a:srgbClr val="C00000"/>
                </a:solidFill>
              </a:rPr>
              <a:t>Грибное </a:t>
            </a:r>
            <a:r>
              <a:rPr lang="ru-RU" sz="4400" b="1" i="1" dirty="0">
                <a:solidFill>
                  <a:srgbClr val="C00000"/>
                </a:solidFill>
              </a:rPr>
              <a:t>лукошко»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5999" y="2551837"/>
            <a:ext cx="4852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solidFill>
                  <a:srgbClr val="C00000"/>
                </a:solidFill>
              </a:rPr>
              <a:t> 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90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955" y="1153390"/>
            <a:ext cx="6847609" cy="2254829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dirty="0"/>
              <a:t>Шапочка моя –</a:t>
            </a:r>
            <a:br>
              <a:rPr lang="ru-RU" dirty="0"/>
            </a:br>
            <a:r>
              <a:rPr lang="ru-RU" dirty="0"/>
              <a:t>Там, где хвоя.</a:t>
            </a:r>
            <a:br>
              <a:rPr lang="ru-RU" dirty="0"/>
            </a:br>
            <a:r>
              <a:rPr lang="ru-RU" dirty="0"/>
              <a:t>На солнце блестит,</a:t>
            </a:r>
            <a:br>
              <a:rPr lang="ru-RU" dirty="0"/>
            </a:br>
            <a:r>
              <a:rPr lang="ru-RU" dirty="0"/>
              <a:t>В руках скользит.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52754" y="3504107"/>
            <a:ext cx="1984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</a:rPr>
              <a:t>М</a:t>
            </a:r>
            <a:r>
              <a:rPr lang="ru-RU" sz="2800" dirty="0" smtClean="0">
                <a:latin typeface="Calibri" panose="020F0502020204030204" pitchFamily="34" charset="0"/>
              </a:rPr>
              <a:t>асленок</a:t>
            </a:r>
            <a:endParaRPr lang="ru-RU" sz="2800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9647" y="3304310"/>
            <a:ext cx="4914900" cy="310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62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918" y="654627"/>
            <a:ext cx="7330786" cy="2473036"/>
          </a:xfrm>
        </p:spPr>
        <p:txBody>
          <a:bodyPr>
            <a:normAutofit fontScale="90000"/>
          </a:bodyPr>
          <a:lstStyle/>
          <a:p>
            <a:r>
              <a:rPr lang="ru-RU" dirty="0"/>
              <a:t>А вот кто-то важный </a:t>
            </a:r>
            <a:br>
              <a:rPr lang="ru-RU" dirty="0"/>
            </a:br>
            <a:r>
              <a:rPr lang="ru-RU" dirty="0"/>
              <a:t>На беленькой ножке. </a:t>
            </a:r>
            <a:br>
              <a:rPr lang="ru-RU" dirty="0"/>
            </a:br>
            <a:r>
              <a:rPr lang="ru-RU" dirty="0"/>
              <a:t>Он с красной шляпкой, </a:t>
            </a:r>
            <a:br>
              <a:rPr lang="ru-RU" dirty="0"/>
            </a:br>
            <a:r>
              <a:rPr lang="ru-RU" dirty="0"/>
              <a:t>На шляпке горошки.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79747" y="3722316"/>
            <a:ext cx="1613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Мухомор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5675" y="2909454"/>
            <a:ext cx="2708997" cy="366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634" y="1175657"/>
            <a:ext cx="846473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Источники изображений:</a:t>
            </a:r>
            <a:endParaRPr lang="ru-RU" sz="2800" b="1" i="1" dirty="0">
              <a:solidFill>
                <a:srgbClr val="C00000"/>
              </a:solidFill>
            </a:endParaRPr>
          </a:p>
          <a:p>
            <a:r>
              <a:rPr lang="ru-RU" u="sng" dirty="0">
                <a:hlinkClick r:id="rId2"/>
              </a:rPr>
              <a:t>http://</a:t>
            </a:r>
            <a:r>
              <a:rPr lang="ru-RU" u="sng" dirty="0" smtClean="0">
                <a:hlinkClick r:id="rId2"/>
              </a:rPr>
              <a:t>hrundik.ucoz.ru/kartinki/032_SD_Background5-poster.jpg</a:t>
            </a:r>
            <a:r>
              <a:rPr lang="ru-RU" u="sng" dirty="0" smtClean="0"/>
              <a:t>  </a:t>
            </a:r>
            <a:r>
              <a:rPr lang="ru-RU" dirty="0" smtClean="0"/>
              <a:t>фоновый рисунок</a:t>
            </a:r>
          </a:p>
          <a:p>
            <a:r>
              <a:rPr lang="ru-RU" dirty="0" smtClean="0">
                <a:hlinkClick r:id="rId3"/>
              </a:rPr>
              <a:t>http</a:t>
            </a:r>
            <a:r>
              <a:rPr lang="ru-RU" dirty="0">
                <a:hlinkClick r:id="rId3"/>
              </a:rPr>
              <a:t>://</a:t>
            </a:r>
            <a:r>
              <a:rPr lang="ru-RU" dirty="0" smtClean="0">
                <a:hlinkClick r:id="rId3"/>
              </a:rPr>
              <a:t>img1.liveinternet.ru/images/attach/c/8/105/154/105154985_0_85529_303dd158_XXXL.png</a:t>
            </a:r>
            <a:r>
              <a:rPr lang="ru-RU" dirty="0" smtClean="0"/>
              <a:t>  виньетка с листьями</a:t>
            </a:r>
          </a:p>
          <a:p>
            <a:r>
              <a:rPr lang="en-US" dirty="0" smtClean="0">
                <a:hlinkClick r:id="rId4"/>
              </a:rPr>
              <a:t>http://img1.liveinternet.ru/images/attach/c/6/91/701/91701963_mushroom_15.png</a:t>
            </a:r>
            <a:r>
              <a:rPr lang="ru-RU" dirty="0" smtClean="0"/>
              <a:t>  грибы</a:t>
            </a:r>
          </a:p>
          <a:p>
            <a:r>
              <a:rPr lang="ru-RU" dirty="0">
                <a:hlinkClick r:id="rId5"/>
              </a:rPr>
              <a:t>http://</a:t>
            </a:r>
            <a:r>
              <a:rPr lang="ru-RU" dirty="0" smtClean="0">
                <a:hlinkClick r:id="rId5"/>
              </a:rPr>
              <a:t>kneu.edu.ua/files/news/news_image/jjachokujovtomulistt.png</a:t>
            </a:r>
            <a:r>
              <a:rPr lang="ru-RU" dirty="0" smtClean="0"/>
              <a:t>    </a:t>
            </a:r>
            <a:r>
              <a:rPr lang="ru-RU" dirty="0"/>
              <a:t>ежик</a:t>
            </a:r>
          </a:p>
          <a:p>
            <a:r>
              <a:rPr lang="ru-RU" dirty="0" smtClean="0"/>
              <a:t>Загадки про грибы: </a:t>
            </a:r>
            <a:r>
              <a:rPr lang="en-US" dirty="0">
                <a:hlinkClick r:id="rId6"/>
              </a:rPr>
              <a:t>http://deti-online.com/zagadki/zagadki-pro-griby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r>
              <a:rPr lang="ru-RU" dirty="0" smtClean="0"/>
              <a:t>Картинки: </a:t>
            </a:r>
            <a:r>
              <a:rPr lang="en-US" dirty="0">
                <a:hlinkClick r:id="rId7"/>
              </a:rPr>
              <a:t>http://montessoriself.ru/detyam-o-gribah-gribnyie-kartinki-i-rasskazyi</a:t>
            </a:r>
            <a:r>
              <a:rPr lang="en-US" dirty="0" smtClean="0">
                <a:hlinkClick r:id="rId7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24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227" y="1215736"/>
            <a:ext cx="7632122" cy="2015837"/>
          </a:xfrm>
        </p:spPr>
        <p:txBody>
          <a:bodyPr>
            <a:normAutofit fontScale="90000"/>
          </a:bodyPr>
          <a:lstStyle/>
          <a:p>
            <a:r>
              <a:rPr lang="ru-RU" dirty="0"/>
              <a:t>Глубоко был спрятан он,</a:t>
            </a:r>
            <a:br>
              <a:rPr lang="ru-RU" dirty="0"/>
            </a:br>
            <a:r>
              <a:rPr lang="ru-RU" dirty="0"/>
              <a:t>Раз-два-три - и вышел вон,</a:t>
            </a:r>
            <a:br>
              <a:rPr lang="ru-RU" dirty="0"/>
            </a:br>
            <a:r>
              <a:rPr lang="ru-RU" dirty="0"/>
              <a:t>И стоит он на виду.</a:t>
            </a:r>
            <a:br>
              <a:rPr lang="ru-RU" dirty="0"/>
            </a:br>
            <a:r>
              <a:rPr lang="ru-RU" dirty="0"/>
              <a:t>Белый, я тебя найду.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57280" y="3441761"/>
            <a:ext cx="1476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Боровик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5381" y="3441761"/>
            <a:ext cx="3792683" cy="31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616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7237" y="635290"/>
            <a:ext cx="6681354" cy="3282083"/>
          </a:xfrm>
        </p:spPr>
        <p:txBody>
          <a:bodyPr>
            <a:normAutofit/>
          </a:bodyPr>
          <a:lstStyle/>
          <a:p>
            <a:r>
              <a:rPr lang="ru-RU" dirty="0"/>
              <a:t>Не спорю - не белый,</a:t>
            </a:r>
            <a:br>
              <a:rPr lang="ru-RU" dirty="0"/>
            </a:br>
            <a:r>
              <a:rPr lang="ru-RU" dirty="0"/>
              <a:t>Я, братцы, попроще.</a:t>
            </a:r>
            <a:br>
              <a:rPr lang="ru-RU" dirty="0"/>
            </a:br>
            <a:r>
              <a:rPr lang="ru-RU" dirty="0"/>
              <a:t>Расту я обычно</a:t>
            </a:r>
            <a:br>
              <a:rPr lang="ru-RU" dirty="0"/>
            </a:br>
            <a:r>
              <a:rPr lang="ru-RU" dirty="0"/>
              <a:t>В берёзовой роще.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64382" y="3815973"/>
            <a:ext cx="2639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Подберезовик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0187" y="3416011"/>
            <a:ext cx="2597727" cy="324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89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655" y="748145"/>
            <a:ext cx="7434694" cy="1932710"/>
          </a:xfrm>
        </p:spPr>
        <p:txBody>
          <a:bodyPr>
            <a:normAutofit fontScale="90000"/>
          </a:bodyPr>
          <a:lstStyle/>
          <a:p>
            <a:r>
              <a:rPr lang="ru-RU" dirty="0"/>
              <a:t>Я в красной шапочке расту</a:t>
            </a:r>
            <a:br>
              <a:rPr lang="ru-RU" dirty="0"/>
            </a:br>
            <a:r>
              <a:rPr lang="ru-RU" dirty="0"/>
              <a:t>Среди корней осиновых.</a:t>
            </a:r>
            <a:br>
              <a:rPr lang="ru-RU" dirty="0"/>
            </a:br>
            <a:r>
              <a:rPr lang="ru-RU" dirty="0"/>
              <a:t>Меня увидишь за версту -</a:t>
            </a:r>
            <a:br>
              <a:rPr lang="ru-RU" dirty="0"/>
            </a:br>
            <a:r>
              <a:rPr lang="ru-RU" dirty="0"/>
              <a:t>Зовусь я - 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92372" y="3493716"/>
            <a:ext cx="2232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Подосиновик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4564" y="2992582"/>
            <a:ext cx="4951107" cy="3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241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709" y="1094572"/>
            <a:ext cx="53552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</a:rPr>
              <a:t>На пеньке сидят братишки.</a:t>
            </a:r>
          </a:p>
          <a:p>
            <a:r>
              <a:rPr lang="ru-RU" sz="3200" dirty="0">
                <a:solidFill>
                  <a:srgbClr val="000000"/>
                </a:solidFill>
              </a:rPr>
              <a:t>Все в веснушках, как мальчишки.</a:t>
            </a:r>
          </a:p>
          <a:p>
            <a:r>
              <a:rPr lang="ru-RU" sz="3200" dirty="0">
                <a:solidFill>
                  <a:srgbClr val="000000"/>
                </a:solidFill>
              </a:rPr>
              <a:t>Эти дружные ребята</a:t>
            </a:r>
          </a:p>
          <a:p>
            <a:r>
              <a:rPr lang="ru-RU" sz="3200" dirty="0">
                <a:solidFill>
                  <a:srgbClr val="000000"/>
                </a:solidFill>
              </a:rPr>
              <a:t>Называются... </a:t>
            </a:r>
            <a:endParaRPr lang="ru-RU" sz="32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34573" y="3618340"/>
            <a:ext cx="1090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О</a:t>
            </a:r>
            <a:r>
              <a:rPr lang="ru-RU" sz="2800" dirty="0" smtClean="0">
                <a:solidFill>
                  <a:srgbClr val="000000"/>
                </a:solidFill>
              </a:rPr>
              <a:t>пята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825" y="3618340"/>
            <a:ext cx="5128346" cy="28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914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1525" y="1275874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</a:rPr>
              <a:t>Он живет под елками,</a:t>
            </a:r>
          </a:p>
          <a:p>
            <a:r>
              <a:rPr lang="ru-RU" sz="3200" dirty="0">
                <a:solidFill>
                  <a:srgbClr val="000000"/>
                </a:solidFill>
              </a:rPr>
              <a:t>Скрытый их иголками.</a:t>
            </a:r>
          </a:p>
          <a:p>
            <a:r>
              <a:rPr lang="ru-RU" sz="3200" dirty="0">
                <a:solidFill>
                  <a:srgbClr val="000000"/>
                </a:solidFill>
              </a:rPr>
              <a:t>Много у него братишек.</a:t>
            </a:r>
          </a:p>
          <a:p>
            <a:r>
              <a:rPr lang="ru-RU" sz="3200" dirty="0">
                <a:solidFill>
                  <a:srgbClr val="000000"/>
                </a:solidFill>
              </a:rPr>
              <a:t>Рыжий гриб зовется...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04611" y="3847007"/>
            <a:ext cx="1217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Р</a:t>
            </a:r>
            <a:r>
              <a:rPr lang="ru-RU" sz="2800" dirty="0" smtClean="0">
                <a:solidFill>
                  <a:srgbClr val="000000"/>
                </a:solidFill>
              </a:rPr>
              <a:t>ыжик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1927" y="3314700"/>
            <a:ext cx="4374573" cy="323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32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1275873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</a:rPr>
              <a:t>Догадайтесь-ка, ребята:</a:t>
            </a:r>
          </a:p>
          <a:p>
            <a:r>
              <a:rPr lang="ru-RU" sz="3200" dirty="0">
                <a:solidFill>
                  <a:srgbClr val="000000"/>
                </a:solidFill>
              </a:rPr>
              <a:t>Шляпка у него мохната.</a:t>
            </a:r>
          </a:p>
          <a:p>
            <a:r>
              <a:rPr lang="ru-RU" sz="3200" dirty="0">
                <a:solidFill>
                  <a:srgbClr val="000000"/>
                </a:solidFill>
              </a:rPr>
              <a:t>Гриб, как розовое ушко.</a:t>
            </a:r>
          </a:p>
          <a:p>
            <a:r>
              <a:rPr lang="ru-RU" sz="3200" dirty="0">
                <a:solidFill>
                  <a:srgbClr val="000000"/>
                </a:solidFill>
              </a:rPr>
              <a:t>Как зовут его?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37020" y="3878178"/>
            <a:ext cx="1693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</a:rPr>
              <a:t>Волнушка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7855" y="3304309"/>
            <a:ext cx="4197927" cy="296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152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1100049"/>
            <a:ext cx="49863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</a:rPr>
              <a:t>Этот миленький грибок</a:t>
            </a:r>
          </a:p>
          <a:p>
            <a:r>
              <a:rPr lang="ru-RU" sz="3200" dirty="0">
                <a:solidFill>
                  <a:srgbClr val="000000"/>
                </a:solidFill>
              </a:rPr>
              <a:t>Выбрал тихий уголок.</a:t>
            </a:r>
          </a:p>
          <a:p>
            <a:r>
              <a:rPr lang="ru-RU" sz="3200" dirty="0">
                <a:solidFill>
                  <a:srgbClr val="000000"/>
                </a:solidFill>
              </a:rPr>
              <a:t>Ножичком его ты срежь-ка,</a:t>
            </a:r>
          </a:p>
          <a:p>
            <a:r>
              <a:rPr lang="ru-RU" sz="3200" dirty="0">
                <a:solidFill>
                  <a:srgbClr val="000000"/>
                </a:solidFill>
              </a:rPr>
              <a:t>Ведь съедобна... 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61375" y="3535280"/>
            <a:ext cx="1986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С</a:t>
            </a:r>
            <a:r>
              <a:rPr lang="ru-RU" sz="2800" dirty="0" smtClean="0">
                <a:solidFill>
                  <a:srgbClr val="000000"/>
                </a:solidFill>
              </a:rPr>
              <a:t>ыроежка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5445" y="3535280"/>
            <a:ext cx="3442855" cy="25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81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436" y="1018308"/>
            <a:ext cx="7413913" cy="1953491"/>
          </a:xfrm>
        </p:spPr>
        <p:txBody>
          <a:bodyPr>
            <a:normAutofit fontScale="90000"/>
          </a:bodyPr>
          <a:lstStyle/>
          <a:p>
            <a:r>
              <a:rPr lang="ru-RU" dirty="0"/>
              <a:t>Золотистые ... -</a:t>
            </a:r>
            <a:br>
              <a:rPr lang="ru-RU" dirty="0"/>
            </a:br>
            <a:r>
              <a:rPr lang="ru-RU" dirty="0"/>
              <a:t>Очень дружные сестрички.</a:t>
            </a:r>
            <a:br>
              <a:rPr lang="ru-RU" dirty="0"/>
            </a:br>
            <a:r>
              <a:rPr lang="ru-RU" dirty="0"/>
              <a:t>Ходят в рыженьких беретах,</a:t>
            </a:r>
            <a:br>
              <a:rPr lang="ru-RU" dirty="0"/>
            </a:br>
            <a:r>
              <a:rPr lang="ru-RU" dirty="0"/>
              <a:t>Осень в лес приносят летом.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96201" y="3566452"/>
            <a:ext cx="1473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Лисички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3504" y="3241964"/>
            <a:ext cx="4368080" cy="331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075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</TotalTime>
  <Words>147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Глубоко был спрятан он, Раз-два-три - и вышел вон, И стоит он на виду. Белый, я тебя найду.</vt:lpstr>
      <vt:lpstr>Не спорю - не белый, Я, братцы, попроще. Расту я обычно В берёзовой роще.</vt:lpstr>
      <vt:lpstr>Я в красной шапочке расту Среди корней осиновых. Меня увидишь за версту - Зовусь я - …</vt:lpstr>
      <vt:lpstr>Слайд 5</vt:lpstr>
      <vt:lpstr>Слайд 6</vt:lpstr>
      <vt:lpstr>Слайд 7</vt:lpstr>
      <vt:lpstr>Слайд 8</vt:lpstr>
      <vt:lpstr>Золотистые ... - Очень дружные сестрички. Ходят в рыженьких беретах, Осень в лес приносят летом.</vt:lpstr>
      <vt:lpstr>Шапочка моя – Там, где хвоя. На солнце блестит, В руках скользит.  </vt:lpstr>
      <vt:lpstr>А вот кто-то важный  На беленькой ножке.  Он с красной шляпкой,  На шляпке горошки.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Юра</cp:lastModifiedBy>
  <cp:revision>18</cp:revision>
  <dcterms:created xsi:type="dcterms:W3CDTF">2014-10-25T20:52:24Z</dcterms:created>
  <dcterms:modified xsi:type="dcterms:W3CDTF">2018-01-27T17:38:04Z</dcterms:modified>
</cp:coreProperties>
</file>