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rts/chart1.xml" ContentType="application/vnd.openxmlformats-officedocument.drawingml.chart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  <p:sldId id="265" r:id="rId10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228" autoAdjust="0"/>
    <p:restoredTop sz="94660"/>
  </p:normalViewPr>
  <p:slideViewPr>
    <p:cSldViewPr>
      <p:cViewPr varScale="1">
        <p:scale>
          <a:sx n="65" d="100"/>
          <a:sy n="65" d="100"/>
        </p:scale>
        <p:origin x="-2640" y="-25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45327970696999E-2"/>
          <c:y val="0.15351796660274461"/>
          <c:w val="0.5177941896640037"/>
          <c:h val="0.752546214671799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 пешеходы 100%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Нарушение правил перехода проезжей части</c:v>
                </c:pt>
                <c:pt idx="1">
                  <c:v>Невнимательность</c:v>
                </c:pt>
                <c:pt idx="2">
                  <c:v>Неосторожный выход из-за стоящего транспортного средства</c:v>
                </c:pt>
                <c:pt idx="3">
                  <c:v>Игра на проезжей части</c:v>
                </c:pt>
                <c:pt idx="4">
                  <c:v>Прочие нарушения правил перехода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0.84499999999999997</c:v>
                </c:pt>
                <c:pt idx="1">
                  <c:v>0.496</c:v>
                </c:pt>
                <c:pt idx="2">
                  <c:v>0.16900000000000001</c:v>
                </c:pt>
                <c:pt idx="3">
                  <c:v>0.13800000000000001</c:v>
                </c:pt>
                <c:pt idx="4">
                  <c:v>0.19700000000000001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7536133076292995"/>
          <c:y val="0.15322965322693613"/>
          <c:w val="0.40971385487808909"/>
          <c:h val="0.7397034387483516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128E5-640F-406D-A76A-F56C1B890AFE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E32DA-1689-49E0-8014-26A81363E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29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E32DA-1689-49E0-8014-26A81363EC3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760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E32DA-1689-49E0-8014-26A81363EC3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760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FE6D-26A8-40B8-8325-AA333BE60CF3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8862F-1A62-4AF0-90D5-4B0D3F032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878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FE6D-26A8-40B8-8325-AA333BE60CF3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8862F-1A62-4AF0-90D5-4B0D3F032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068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FE6D-26A8-40B8-8325-AA333BE60CF3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8862F-1A62-4AF0-90D5-4B0D3F032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944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FE6D-26A8-40B8-8325-AA333BE60CF3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8862F-1A62-4AF0-90D5-4B0D3F032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35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FE6D-26A8-40B8-8325-AA333BE60CF3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8862F-1A62-4AF0-90D5-4B0D3F032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097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FE6D-26A8-40B8-8325-AA333BE60CF3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8862F-1A62-4AF0-90D5-4B0D3F032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612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FE6D-26A8-40B8-8325-AA333BE60CF3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8862F-1A62-4AF0-90D5-4B0D3F032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163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FE6D-26A8-40B8-8325-AA333BE60CF3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8862F-1A62-4AF0-90D5-4B0D3F032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835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FE6D-26A8-40B8-8325-AA333BE60CF3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8862F-1A62-4AF0-90D5-4B0D3F032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703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FE6D-26A8-40B8-8325-AA333BE60CF3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8862F-1A62-4AF0-90D5-4B0D3F032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083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FE6D-26A8-40B8-8325-AA333BE60CF3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8862F-1A62-4AF0-90D5-4B0D3F032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354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5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3FE6D-26A8-40B8-8325-AA333BE60CF3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8862F-1A62-4AF0-90D5-4B0D3F032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74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media1.mp3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media1.mp3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media1.mp3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media1.mp3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audio" Target="../media/media1.mp3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4784" y="2840568"/>
            <a:ext cx="4858866" cy="1960033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2" y="107504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1" y="2770710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0" y="1886473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0" y="1002236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0" y="4571206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0" y="3686969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3" y="5441415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0" y="6325652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4" y="7227422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0" y="8111659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52736" y="899593"/>
            <a:ext cx="540060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pPr algn="ctr"/>
            <a:endParaRPr lang="ru-RU" sz="5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Правила поведения </a:t>
            </a:r>
            <a:b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</a:b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на дороге зимой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Picture 3" descr="G:\картинки\pdd1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341" y="5586914"/>
            <a:ext cx="1776659" cy="347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291" y="60848"/>
            <a:ext cx="1865313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698" y="19060"/>
            <a:ext cx="1865313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 descr="http://ds154adm.ru/images/0_6e5b2_c1c83e1c_ori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28" y="76409"/>
            <a:ext cx="1868488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G:\ДТТ\image133327407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3" r="59136" b="13169"/>
          <a:stretch/>
        </p:blipFill>
        <p:spPr bwMode="auto">
          <a:xfrm>
            <a:off x="783128" y="6523717"/>
            <a:ext cx="1591948" cy="2291645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музыка презентации пдд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124200" y="4267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8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995">
        <p14:reveal/>
      </p:transition>
    </mc:Choice>
    <mc:Fallback xmlns="">
      <p:transition spd="slow" advTm="29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3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2837" y="1444354"/>
            <a:ext cx="5812507" cy="413575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Зимой день короче. Темнеет рано и очень быстро. В сумерках и в темноте значительно ухудшается видимость. В темноте легко ошибиться в определении расстояния, как до едущего автомобиля, так и до неподвижных предметов. Часто близкие предметы кажутся далекими, а далекие – близкими. Случаются зрительные  обманы: неподвижный предмет можно принять за движущийся, и наоборот. Поэтому в сумерках и в темноте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будьте особенно внимательны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.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Используйте светоотражающие предметы в одежде.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2" y="107504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1" y="2770710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0" y="1886473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0" y="1002236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0" y="4571206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0" y="3686969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3" y="5441415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0" y="6325652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4" y="7227422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0" y="8111659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361" y="-811334"/>
            <a:ext cx="1865313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048" y="-811333"/>
            <a:ext cx="1865313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 descr="http://ds154adm.ru/images/0_6e5b2_c1c83e1c_ori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-762779"/>
            <a:ext cx="1868488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G:\ДТТ\41819-original (1)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59" y="5981000"/>
            <a:ext cx="5047489" cy="25727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музыка презентации пдд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1159" y="85344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2650435"/>
      </p:ext>
    </p:extLst>
  </p:cSld>
  <p:clrMapOvr>
    <a:masterClrMapping/>
  </p:clrMapOvr>
  <p:transition spd="slow" advTm="2685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53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2837" y="1019984"/>
            <a:ext cx="5812507" cy="3768040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 снегопады заметно ухудшается видимость, появляются заносы, ограничивается и затрудняется движение  пешеходов и транспорта. Снег залепляет глаза пешеходам и мешает обзору дороги. Для водителя видимость на дороге тоже ухудшается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.</a:t>
            </a:r>
            <a:b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НЕ торопитесь, подождите, пока пройдет весь транспорт. Не забудьте, что движение пешехода может быть затруднено из-за гололеда на проезжей части.</a:t>
            </a:r>
            <a:endParaRPr lang="ru-RU" sz="16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2" y="107504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1" y="2770710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0" y="1886473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0" y="1002236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0" y="4571206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0" y="3686969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3" y="5441415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0" y="6325652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4" y="7227422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0" y="8111659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361" y="-811334"/>
            <a:ext cx="1865313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048" y="-811333"/>
            <a:ext cx="1865313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 descr="http://ds154adm.ru/images/0_6e5b2_c1c83e1c_ori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-762779"/>
            <a:ext cx="1868488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G:\ДТТ\pif32-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032" y="5148064"/>
            <a:ext cx="4841343" cy="27889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музыка презентации пдд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94232" y="8386296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4453644"/>
      </p:ext>
    </p:extLst>
  </p:cSld>
  <p:clrMapOvr>
    <a:masterClrMapping/>
  </p:clrMapOvr>
  <p:transition spd="slow" advTm="2503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53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2837" y="1019984"/>
            <a:ext cx="5812507" cy="3768040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В городах улицы посыпают специальными химикатами, чтобы не образовывался снежный  накат. В результате даже в умеренный мороз проезжая часть может быть покрыта снежно-водяной кашей, которую в виде взвеси поднимают в воздух  колеса проезжающего транспорта. Взвесь оседает на ветровых стеклах автомобилей, мешая водителям следить за дорожной обстановкой. В такой ситуации водителю еще сложнее заметить пешехода!</a:t>
            </a:r>
            <a:endParaRPr lang="ru-RU" sz="1600" b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2" y="107504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1" y="2770710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0" y="1886473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0" y="1002236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0" y="4571206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0" y="3686969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3" y="5441415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0" y="6325652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4" y="7227422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0" y="8111659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361" y="-811334"/>
            <a:ext cx="1865313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048" y="-811333"/>
            <a:ext cx="1865313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 descr="http://ds154adm.ru/images/0_6e5b2_c1c83e1c_ori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-762779"/>
            <a:ext cx="1868488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775" y="5248985"/>
            <a:ext cx="4604569" cy="3037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музыка презентации пдд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12833" y="85344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2397336"/>
      </p:ext>
    </p:extLst>
  </p:cSld>
  <p:clrMapOvr>
    <a:masterClrMapping/>
  </p:clrMapOvr>
  <p:transition spd="slow" advTm="2318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53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2837" y="1019984"/>
            <a:ext cx="5812507" cy="3768040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После теплых дней наступило похолодание. Дорога покрылась ледяной коркой, стало скользко. В этих условиях машину остановить трудно. Поэтому будьте особенно осторожны. Не спешите, т.к.  Можно неожиданно упасть и оказаться под колесами. Не стойте рядом с буксующей машиной! Не пытайтесь ее толкать! Машина может внезапно вырваться из снежного плена и рвануть в любую сторону.</a:t>
            </a:r>
            <a:endParaRPr lang="ru-RU" sz="1600" b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2" y="107504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1" y="2770710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0" y="1886473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0" y="1002236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0" y="4571206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0" y="3686969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3" y="5441415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0" y="6325652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4" y="7227422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0" y="8111659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361" y="-811334"/>
            <a:ext cx="1865313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048" y="-811333"/>
            <a:ext cx="1865313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 descr="http://ds154adm.ru/images/0_6e5b2_c1c83e1c_ori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-762779"/>
            <a:ext cx="1868488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G:\ДТТ\Upravlenie-polnoprivodny-m-avtomobilem-na-l-du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04" y="5322768"/>
            <a:ext cx="4572000" cy="2770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музыка презентации пдд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08720" y="8356799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9926833"/>
      </p:ext>
    </p:extLst>
  </p:cSld>
  <p:clrMapOvr>
    <a:masterClrMapping/>
  </p:clrMapOvr>
  <p:transition spd="slow" advTm="2278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53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2837" y="1019984"/>
            <a:ext cx="5812507" cy="2039848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Яркое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солнце, как ни странно, тоже помеха. Яркое солнце и белый снег создают эффект бликов, человек как бы «ослепляется». Поэтому нужно быть крайне внимательным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.</a:t>
            </a:r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 К варежкам следует относиться с осторожностью лучше не просто крепко держать ребенка за одетую в шерстяной домик руку, но и придерживать его за запястье. Теплая зимняя одежда мешает свободно двигаться, сковывает движения. Поскользнувшись, в такой одежде сложнее удержать равновесие.  Кроме того, капюшоны, мохнатые воротники и зимние шапки также мешают обзору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2" y="107504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1" y="2770710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0" y="1886473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0" y="1002236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0" y="4571206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0" y="3686969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3" y="5441415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0" y="6325652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4" y="7227422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0" y="8111659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361" y="-811334"/>
            <a:ext cx="1865313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048" y="-811333"/>
            <a:ext cx="1865313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 descr="http://ds154adm.ru/images/0_6e5b2_c1c83e1c_ori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-762779"/>
            <a:ext cx="1868488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Объект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1336" y="5907977"/>
            <a:ext cx="5008808" cy="28199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музыка презентации пдд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1736" y="82489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57694"/>
      </p:ext>
    </p:extLst>
  </p:cSld>
  <p:clrMapOvr>
    <a:masterClrMapping/>
  </p:clrMapOvr>
  <p:transition spd="slow" advTm="29164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3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2837" y="1019984"/>
            <a:ext cx="5812507" cy="67169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Calibri"/>
                <a:cs typeface="Times New Roman"/>
              </a:rPr>
              <a:t>Причины ДТП с участием детей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Calibri"/>
                <a:cs typeface="Times New Roman"/>
              </a:rPr>
            </a:b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2" y="107504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1" y="2770710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0" y="1886473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0" y="1002236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0" y="4571206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0" y="3686969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3" y="5441415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0" y="6325652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4" y="7227422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0" y="8111659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361" y="-811334"/>
            <a:ext cx="1865313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048" y="-811333"/>
            <a:ext cx="1865313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 descr="http://ds154adm.ru/images/0_6e5b2_c1c83e1c_ori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-762779"/>
            <a:ext cx="1868488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045935619"/>
              </p:ext>
            </p:extLst>
          </p:nvPr>
        </p:nvGraphicFramePr>
        <p:xfrm>
          <a:off x="712837" y="2195736"/>
          <a:ext cx="5956523" cy="66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2" name="музыка презентации пдд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50876" y="8248977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3754281"/>
      </p:ext>
    </p:extLst>
  </p:cSld>
  <p:clrMapOvr>
    <a:masterClrMapping/>
  </p:clrMapOvr>
  <p:transition spd="slow" advTm="1521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53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2837" y="974604"/>
            <a:ext cx="5812507" cy="789084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Во избежание несчастных случаев на дороге с Вами и Вашими детьми, напоминаем:</a:t>
            </a:r>
            <a:endParaRPr lang="ru-RU" sz="1600" b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2" y="107504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1" y="2770710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0" y="1886473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0" y="1002236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0" y="4571206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0" y="3686969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3" y="5441415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0" y="6325652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4" y="7227422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0" y="8111659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361" y="-811334"/>
            <a:ext cx="1865313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048" y="-811333"/>
            <a:ext cx="1865313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 descr="http://ds154adm.ru/images/0_6e5b2_c1c83e1c_ori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33" y="-777826"/>
            <a:ext cx="1868488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Группа 11"/>
          <p:cNvGrpSpPr>
            <a:grpSpLocks noChangeAspect="1"/>
          </p:cNvGrpSpPr>
          <p:nvPr/>
        </p:nvGrpSpPr>
        <p:grpSpPr>
          <a:xfrm>
            <a:off x="712833" y="2328592"/>
            <a:ext cx="5812512" cy="5195736"/>
            <a:chOff x="1199993" y="1931241"/>
            <a:chExt cx="5174674" cy="416201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199993" y="2649508"/>
              <a:ext cx="5117682" cy="493536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1401481" y="1931241"/>
              <a:ext cx="4771698" cy="1127325"/>
            </a:xfrm>
            <a:custGeom>
              <a:avLst/>
              <a:gdLst>
                <a:gd name="connsiteX0" fmla="*/ 0 w 4602270"/>
                <a:gd name="connsiteY0" fmla="*/ 210260 h 1261537"/>
                <a:gd name="connsiteX1" fmla="*/ 210260 w 4602270"/>
                <a:gd name="connsiteY1" fmla="*/ 0 h 1261537"/>
                <a:gd name="connsiteX2" fmla="*/ 4392010 w 4602270"/>
                <a:gd name="connsiteY2" fmla="*/ 0 h 1261537"/>
                <a:gd name="connsiteX3" fmla="*/ 4602270 w 4602270"/>
                <a:gd name="connsiteY3" fmla="*/ 210260 h 1261537"/>
                <a:gd name="connsiteX4" fmla="*/ 4602270 w 4602270"/>
                <a:gd name="connsiteY4" fmla="*/ 1051277 h 1261537"/>
                <a:gd name="connsiteX5" fmla="*/ 4392010 w 4602270"/>
                <a:gd name="connsiteY5" fmla="*/ 1261537 h 1261537"/>
                <a:gd name="connsiteX6" fmla="*/ 210260 w 4602270"/>
                <a:gd name="connsiteY6" fmla="*/ 1261537 h 1261537"/>
                <a:gd name="connsiteX7" fmla="*/ 0 w 4602270"/>
                <a:gd name="connsiteY7" fmla="*/ 1051277 h 1261537"/>
                <a:gd name="connsiteX8" fmla="*/ 0 w 4602270"/>
                <a:gd name="connsiteY8" fmla="*/ 210260 h 126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2270" h="1261537">
                  <a:moveTo>
                    <a:pt x="0" y="210260"/>
                  </a:moveTo>
                  <a:cubicBezTo>
                    <a:pt x="0" y="94137"/>
                    <a:pt x="94137" y="0"/>
                    <a:pt x="210260" y="0"/>
                  </a:cubicBezTo>
                  <a:lnTo>
                    <a:pt x="4392010" y="0"/>
                  </a:lnTo>
                  <a:cubicBezTo>
                    <a:pt x="4508133" y="0"/>
                    <a:pt x="4602270" y="94137"/>
                    <a:pt x="4602270" y="210260"/>
                  </a:cubicBezTo>
                  <a:lnTo>
                    <a:pt x="4602270" y="1051277"/>
                  </a:lnTo>
                  <a:cubicBezTo>
                    <a:pt x="4602270" y="1167400"/>
                    <a:pt x="4508133" y="1261537"/>
                    <a:pt x="4392010" y="1261537"/>
                  </a:cubicBezTo>
                  <a:lnTo>
                    <a:pt x="210260" y="1261537"/>
                  </a:lnTo>
                  <a:cubicBezTo>
                    <a:pt x="94137" y="1261537"/>
                    <a:pt x="0" y="1167400"/>
                    <a:pt x="0" y="1051277"/>
                  </a:cubicBezTo>
                  <a:lnTo>
                    <a:pt x="0" y="21026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496" tIns="61583" rIns="198496" bIns="61583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Систематически повторяйте с ребенком основные ПДД РФ. Усильте контроль за их поведением на улице.</a:t>
              </a:r>
              <a:endParaRPr lang="ru-RU" sz="1800" b="1" kern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199993" y="4046027"/>
              <a:ext cx="5174674" cy="425161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1401480" y="3393786"/>
              <a:ext cx="4771699" cy="944702"/>
            </a:xfrm>
            <a:custGeom>
              <a:avLst/>
              <a:gdLst>
                <a:gd name="connsiteX0" fmla="*/ 0 w 4644464"/>
                <a:gd name="connsiteY0" fmla="*/ 159087 h 954504"/>
                <a:gd name="connsiteX1" fmla="*/ 159087 w 4644464"/>
                <a:gd name="connsiteY1" fmla="*/ 0 h 954504"/>
                <a:gd name="connsiteX2" fmla="*/ 4485377 w 4644464"/>
                <a:gd name="connsiteY2" fmla="*/ 0 h 954504"/>
                <a:gd name="connsiteX3" fmla="*/ 4644464 w 4644464"/>
                <a:gd name="connsiteY3" fmla="*/ 159087 h 954504"/>
                <a:gd name="connsiteX4" fmla="*/ 4644464 w 4644464"/>
                <a:gd name="connsiteY4" fmla="*/ 795417 h 954504"/>
                <a:gd name="connsiteX5" fmla="*/ 4485377 w 4644464"/>
                <a:gd name="connsiteY5" fmla="*/ 954504 h 954504"/>
                <a:gd name="connsiteX6" fmla="*/ 159087 w 4644464"/>
                <a:gd name="connsiteY6" fmla="*/ 954504 h 954504"/>
                <a:gd name="connsiteX7" fmla="*/ 0 w 4644464"/>
                <a:gd name="connsiteY7" fmla="*/ 795417 h 954504"/>
                <a:gd name="connsiteX8" fmla="*/ 0 w 4644464"/>
                <a:gd name="connsiteY8" fmla="*/ 159087 h 95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44464" h="954504">
                  <a:moveTo>
                    <a:pt x="0" y="159087"/>
                  </a:moveTo>
                  <a:cubicBezTo>
                    <a:pt x="0" y="71226"/>
                    <a:pt x="71226" y="0"/>
                    <a:pt x="159087" y="0"/>
                  </a:cubicBezTo>
                  <a:lnTo>
                    <a:pt x="4485377" y="0"/>
                  </a:lnTo>
                  <a:cubicBezTo>
                    <a:pt x="4573238" y="0"/>
                    <a:pt x="4644464" y="71226"/>
                    <a:pt x="4644464" y="159087"/>
                  </a:cubicBezTo>
                  <a:lnTo>
                    <a:pt x="4644464" y="795417"/>
                  </a:lnTo>
                  <a:cubicBezTo>
                    <a:pt x="4644464" y="883278"/>
                    <a:pt x="4573238" y="954504"/>
                    <a:pt x="4485377" y="954504"/>
                  </a:cubicBezTo>
                  <a:lnTo>
                    <a:pt x="159087" y="954504"/>
                  </a:lnTo>
                  <a:cubicBezTo>
                    <a:pt x="71226" y="954504"/>
                    <a:pt x="0" y="883278"/>
                    <a:pt x="0" y="795417"/>
                  </a:cubicBezTo>
                  <a:lnTo>
                    <a:pt x="0" y="159087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3508" tIns="46595" rIns="183508" bIns="46595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Личным примером учите детей соблюдать ПДД РФ и осторожность на улице.</a:t>
              </a:r>
              <a:endParaRPr lang="ru-RU" sz="1800" b="1" kern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199993" y="5607274"/>
              <a:ext cx="5117682" cy="485981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олилиния 17"/>
            <p:cNvSpPr/>
            <p:nvPr/>
          </p:nvSpPr>
          <p:spPr>
            <a:xfrm>
              <a:off x="1401481" y="4747933"/>
              <a:ext cx="4771699" cy="1162637"/>
            </a:xfrm>
            <a:custGeom>
              <a:avLst/>
              <a:gdLst>
                <a:gd name="connsiteX0" fmla="*/ 0 w 4771699"/>
                <a:gd name="connsiteY0" fmla="*/ 186504 h 1119004"/>
                <a:gd name="connsiteX1" fmla="*/ 186504 w 4771699"/>
                <a:gd name="connsiteY1" fmla="*/ 0 h 1119004"/>
                <a:gd name="connsiteX2" fmla="*/ 4585195 w 4771699"/>
                <a:gd name="connsiteY2" fmla="*/ 0 h 1119004"/>
                <a:gd name="connsiteX3" fmla="*/ 4771699 w 4771699"/>
                <a:gd name="connsiteY3" fmla="*/ 186504 h 1119004"/>
                <a:gd name="connsiteX4" fmla="*/ 4771699 w 4771699"/>
                <a:gd name="connsiteY4" fmla="*/ 932500 h 1119004"/>
                <a:gd name="connsiteX5" fmla="*/ 4585195 w 4771699"/>
                <a:gd name="connsiteY5" fmla="*/ 1119004 h 1119004"/>
                <a:gd name="connsiteX6" fmla="*/ 186504 w 4771699"/>
                <a:gd name="connsiteY6" fmla="*/ 1119004 h 1119004"/>
                <a:gd name="connsiteX7" fmla="*/ 0 w 4771699"/>
                <a:gd name="connsiteY7" fmla="*/ 932500 h 1119004"/>
                <a:gd name="connsiteX8" fmla="*/ 0 w 4771699"/>
                <a:gd name="connsiteY8" fmla="*/ 186504 h 111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71699" h="1119004">
                  <a:moveTo>
                    <a:pt x="0" y="186504"/>
                  </a:moveTo>
                  <a:cubicBezTo>
                    <a:pt x="0" y="83501"/>
                    <a:pt x="83501" y="0"/>
                    <a:pt x="186504" y="0"/>
                  </a:cubicBezTo>
                  <a:lnTo>
                    <a:pt x="4585195" y="0"/>
                  </a:lnTo>
                  <a:cubicBezTo>
                    <a:pt x="4688198" y="0"/>
                    <a:pt x="4771699" y="83501"/>
                    <a:pt x="4771699" y="186504"/>
                  </a:cubicBezTo>
                  <a:lnTo>
                    <a:pt x="4771699" y="932500"/>
                  </a:lnTo>
                  <a:cubicBezTo>
                    <a:pt x="4771699" y="1035503"/>
                    <a:pt x="4688198" y="1119004"/>
                    <a:pt x="4585195" y="1119004"/>
                  </a:cubicBezTo>
                  <a:lnTo>
                    <a:pt x="186504" y="1119004"/>
                  </a:lnTo>
                  <a:cubicBezTo>
                    <a:pt x="83501" y="1119004"/>
                    <a:pt x="0" y="1035503"/>
                    <a:pt x="0" y="932500"/>
                  </a:cubicBezTo>
                  <a:lnTo>
                    <a:pt x="0" y="18650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1538" tIns="54625" rIns="191538" bIns="54625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Переходите дорогу только по подземным, надземным или регулируемым переходам. А в случае их отсутствия – при переходе увеличьте безопасное расстояние до автомобиля.</a:t>
              </a:r>
              <a:endParaRPr lang="ru-RU" sz="1800" b="1" kern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72872260"/>
      </p:ext>
    </p:extLst>
  </p:cSld>
  <p:clrMapOvr>
    <a:masterClrMapping/>
  </p:clrMapOvr>
  <p:transition spd="slow" advTm="2767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2" y="107504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1" y="2770710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0" y="1886473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0" y="1002236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0" y="4571206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0" y="3686969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3" y="5441415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0" y="6325652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4" y="7227422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0" y="8111659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361" y="-811334"/>
            <a:ext cx="1865313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048" y="-811333"/>
            <a:ext cx="1865313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 descr="http://ds154adm.ru/images/0_6e5b2_c1c83e1c_ori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33" y="-777826"/>
            <a:ext cx="1868488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551734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помните, что знания и соблюдение Правил дорожного движения – гарантия безопасности жизни и жизни 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Вашего ребенка.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G:\ДТТ\10016795-road-sign-Stock-Phot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792" y="4571206"/>
            <a:ext cx="3656302" cy="3656302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музыка презентации пдд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45039" y="822750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4698781"/>
      </p:ext>
    </p:extLst>
  </p:cSld>
  <p:clrMapOvr>
    <a:masterClrMapping/>
  </p:clrMapOvr>
  <p:transition spd="slow" advTm="881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53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theme1.xml><?xml version="1.0" encoding="utf-8"?>
<a:theme xmlns:a="http://schemas.openxmlformats.org/drawingml/2006/main" name="шаблоны презентаци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шаблоны презентаций.pptx</Template>
  <TotalTime>237</TotalTime>
  <Words>321</Words>
  <Application>Microsoft Office PowerPoint</Application>
  <PresentationFormat>Экран (4:3)</PresentationFormat>
  <Paragraphs>17</Paragraphs>
  <Slides>9</Slides>
  <Notes>2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Times New Roman</vt:lpstr>
      <vt:lpstr>шаблоны презентаций</vt:lpstr>
      <vt:lpstr>Презентация PowerPoint</vt:lpstr>
      <vt:lpstr>Зимой день короче. Темнеет рано и очень быстро. В сумерках и в темноте значительно ухудшается видимость. В темноте легко ошибиться в определении расстояния, как до едущего автомобиля, так и до неподвижных предметов. Часто близкие предметы кажутся далекими, а далекие – близкими. Случаются зрительные  обманы: неподвижный предмет можно принять за движущийся, и наоборот. Поэтому в сумерках и в темноте будьте особенно внимательны.  Используйте светоотражающие предметы в одежде. </vt:lpstr>
      <vt:lpstr>В снегопады заметно ухудшается видимость, появляются заносы, ограничивается и затрудняется движение  пешеходов и транспорта. Снег залепляет глаза пешеходам и мешает обзору дороги. Для водителя видимость на дороге тоже ухудшается. НЕ торопитесь, подождите, пока пройдет весь транспорт. Не забудьте, что движение пешехода может быть затруднено из-за гололеда на проезжей части.</vt:lpstr>
      <vt:lpstr>В городах улицы посыпают специальными химикатами, чтобы не образовывался снежный  накат. В результате даже в умеренный мороз проезжая часть может быть покрыта снежно-водяной кашей, которую в виде взвеси поднимают в воздух  колеса проезжающего транспорта. Взвесь оседает на ветровых стеклах автомобилей, мешая водителям следить за дорожной обстановкой. В такой ситуации водителю еще сложнее заметить пешехода!</vt:lpstr>
      <vt:lpstr>После теплых дней наступило похолодание. Дорога покрылась ледяной коркой, стало скользко. В этих условиях машину остановить трудно. Поэтому будьте особенно осторожны. Не спешите, т.к.  Можно неожиданно упасть и оказаться под колесами. Не стойте рядом с буксующей машиной! Не пытайтесь ее толкать! Машина может внезапно вырваться из снежного плена и рвануть в любую сторону.</vt:lpstr>
      <vt:lpstr>       Яркое солнце, как ни странно, тоже помеха. Яркое солнце и белый снег создают эффект бликов, человек как бы «ослепляется». Поэтому нужно быть крайне внимательным. К варежкам следует относиться с осторожностью лучше не просто крепко держать ребенка за одетую в шерстяной домик руку, но и придерживать его за запястье. Теплая зимняя одежда мешает свободно двигаться, сковывает движения. Поскользнувшись, в такой одежде сложнее удержать равновесие.  Кроме того, капюшоны, мохнатые воротники и зимние шапки также мешают обзору</vt:lpstr>
      <vt:lpstr>      Причины ДТП с участием детей      </vt:lpstr>
      <vt:lpstr>Во избежание несчастных случаев на дороге с Вами и Вашими детьми, напоминаем:</vt:lpstr>
      <vt:lpstr>Всегда помните, что знания и соблюдение Правил дорожного движения – гарантия безопасности жизни и жизни  Вашего ребенка.</vt:lpstr>
    </vt:vector>
  </TitlesOfParts>
  <Company>ГДОУ ДС №86 Прим.р-на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 Рюриковна</dc:creator>
  <cp:lastModifiedBy>Ирина</cp:lastModifiedBy>
  <cp:revision>28</cp:revision>
  <dcterms:created xsi:type="dcterms:W3CDTF">2016-11-15T05:24:41Z</dcterms:created>
  <dcterms:modified xsi:type="dcterms:W3CDTF">2017-04-10T05:48:25Z</dcterms:modified>
</cp:coreProperties>
</file>