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FE2FA-017C-4A7C-8C8C-1D92C5199E9A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6A940E-FF78-42EC-A177-CC4F5772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821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A940E-FF78-42EC-A177-CC4F577288B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314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CC18C-7CF6-42F6-9B59-7AF0CEBDEB6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F848-57A5-4233-A96C-BBC6A1C99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36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CC18C-7CF6-42F6-9B59-7AF0CEBDEB6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F848-57A5-4233-A96C-BBC6A1C99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84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CC18C-7CF6-42F6-9B59-7AF0CEBDEB6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F848-57A5-4233-A96C-BBC6A1C99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77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CC18C-7CF6-42F6-9B59-7AF0CEBDEB6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F848-57A5-4233-A96C-BBC6A1C99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218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CC18C-7CF6-42F6-9B59-7AF0CEBDEB6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F848-57A5-4233-A96C-BBC6A1C99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51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CC18C-7CF6-42F6-9B59-7AF0CEBDEB6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F848-57A5-4233-A96C-BBC6A1C99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48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CC18C-7CF6-42F6-9B59-7AF0CEBDEB6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F848-57A5-4233-A96C-BBC6A1C99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466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CC18C-7CF6-42F6-9B59-7AF0CEBDEB6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F848-57A5-4233-A96C-BBC6A1C99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55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CC18C-7CF6-42F6-9B59-7AF0CEBDEB6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F848-57A5-4233-A96C-BBC6A1C99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17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CC18C-7CF6-42F6-9B59-7AF0CEBDEB6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F848-57A5-4233-A96C-BBC6A1C99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20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CC18C-7CF6-42F6-9B59-7AF0CEBDEB6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F848-57A5-4233-A96C-BBC6A1C99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11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CC18C-7CF6-42F6-9B59-7AF0CEBDEB67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DF848-57A5-4233-A96C-BBC6A1C99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36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nsportal.ru/" TargetMode="External"/><Relationship Id="rId2" Type="http://schemas.openxmlformats.org/officeDocument/2006/relationships/hyperlink" Target="http://www.e-gorbunova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u26ugansk.r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составить технологическую карту образовательной деятельности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r"/>
            <a:r>
              <a:rPr lang="ru-RU" sz="1600" dirty="0" smtClean="0">
                <a:solidFill>
                  <a:schemeClr val="tx2"/>
                </a:solidFill>
              </a:rPr>
              <a:t>Ст. воспитатель: Белоусова И.В.</a:t>
            </a:r>
            <a:endParaRPr lang="ru-RU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114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технологической карты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190745"/>
              </p:ext>
            </p:extLst>
          </p:nvPr>
        </p:nvGraphicFramePr>
        <p:xfrm>
          <a:off x="971602" y="2924944"/>
          <a:ext cx="7036701" cy="3329940"/>
        </p:xfrm>
        <a:graphic>
          <a:graphicData uri="http://schemas.openxmlformats.org/drawingml/2006/table">
            <a:tbl>
              <a:tblPr firstRow="1" firstCol="1" bandRow="1"/>
              <a:tblGrid>
                <a:gridCol w="2466714"/>
                <a:gridCol w="829607"/>
                <a:gridCol w="828956"/>
                <a:gridCol w="828956"/>
                <a:gridCol w="1290571"/>
                <a:gridCol w="791897"/>
              </a:tblGrid>
              <a:tr h="22247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Этап/ продолжительность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Задачи этапа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Содержание совместной деятельности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Методы, формы, приемы, возможные виды деятельности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Предполагаемый результат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2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Педагог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4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Вводная часть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Организационный момент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________минут.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Проблемная ситуация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________минут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Основная часть.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Восприятие и усвоение нового или расширение  имеющихся представлений ______минут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Динамическая пауза.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________минут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Практическая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________минут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Заключительная часть. 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Рефлексия________минут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971601" y="617433"/>
            <a:ext cx="7056784" cy="236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Технологическая карта организованной образовательной деятельности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образовательной области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_______________________________________________________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Группа</a:t>
            </a:r>
            <a:r>
              <a:rPr kumimoji="0" lang="ru-RU" alt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:____________Воспитатель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(Ф.И.О.)_____________________________________________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:______________________________________________________________________________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ь:______________________________________________________________________________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воспитательные______________________________________________________________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Развивающие_______________________________________________________________________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Образовательные____________________________________________________________________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Предварительная работа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(с детьми, родителями, если предусмотрена)______________________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Используемый материал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____________________________________________________________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Интеграция образовательных областей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(перечислить образовательные области, интеграция которых предусмотрена) ______________________________________________________________________________________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235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pPr>
              <a:spcAft>
                <a:spcPts val="375"/>
              </a:spcAft>
            </a:pPr>
            <a:r>
              <a:rPr lang="ru-RU" sz="1200" b="1" dirty="0">
                <a:latin typeface="Times New Roman"/>
                <a:ea typeface="Calibri"/>
                <a:cs typeface="Times New Roman"/>
              </a:rPr>
              <a:t>Список использованной литературы</a:t>
            </a:r>
            <a:r>
              <a:rPr lang="ru-RU" sz="1100" dirty="0">
                <a:ea typeface="Calibri"/>
                <a:cs typeface="Times New Roman"/>
              </a:rPr>
              <a:t/>
            </a:r>
            <a:br>
              <a:rPr lang="ru-RU" sz="1100" dirty="0">
                <a:ea typeface="Calibri"/>
                <a:cs typeface="Times New Roman"/>
              </a:rPr>
            </a:br>
            <a:r>
              <a:rPr lang="ru-RU" sz="1200" b="1" dirty="0">
                <a:latin typeface="Times New Roman"/>
                <a:cs typeface="Times New Roman"/>
              </a:rPr>
              <a:t> 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>
                <a:latin typeface="Times New Roman"/>
              </a:rPr>
              <a:t>1. Комарова Т.С. Интеграция в </a:t>
            </a:r>
            <a:r>
              <a:rPr lang="ru-RU" sz="1200" dirty="0" err="1">
                <a:latin typeface="Times New Roman"/>
              </a:rPr>
              <a:t>воспитательно</a:t>
            </a:r>
            <a:r>
              <a:rPr lang="ru-RU" sz="1200" dirty="0">
                <a:latin typeface="Times New Roman"/>
              </a:rPr>
              <a:t>-образовательной работе детского сада. – М, 2015.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>
                <a:latin typeface="Times New Roman"/>
                <a:ea typeface="Times New Roman"/>
              </a:rPr>
              <a:t>2. </a:t>
            </a:r>
            <a:r>
              <a:rPr lang="ru-RU" sz="1200" u="sng" dirty="0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Турченко В. Дошкольная педагогика. – М.: Флинта; НОУ ВПО МПСИ, 2012. 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>
                <a:latin typeface="Times New Roman"/>
                <a:ea typeface="Times New Roman"/>
              </a:rPr>
              <a:t> 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>
                <a:latin typeface="Times New Roman"/>
                <a:ea typeface="Calibri"/>
                <a:cs typeface="Times New Roman"/>
              </a:rPr>
              <a:t>Использованные материалы и Интернет-ресурсы</a:t>
            </a:r>
            <a:r>
              <a:rPr lang="ru-RU" sz="1100" dirty="0">
                <a:ea typeface="Calibri"/>
                <a:cs typeface="Times New Roman"/>
              </a:rPr>
              <a:t/>
            </a:r>
            <a:br>
              <a:rPr lang="ru-RU" sz="1100" dirty="0">
                <a:ea typeface="Calibri"/>
                <a:cs typeface="Times New Roman"/>
              </a:rPr>
            </a:br>
            <a:r>
              <a:rPr lang="ru-RU" sz="1200" dirty="0">
                <a:latin typeface="Times New Roman"/>
                <a:ea typeface="Calibri"/>
                <a:cs typeface="Times New Roman"/>
              </a:rPr>
              <a:t>1. Справочник старшего воспитателя дошкольного учреждения № 2, 2012 г.</a:t>
            </a:r>
            <a:r>
              <a:rPr lang="ru-RU" sz="1100" dirty="0">
                <a:ea typeface="Calibri"/>
                <a:cs typeface="Times New Roman"/>
              </a:rPr>
              <a:t/>
            </a:r>
            <a:br>
              <a:rPr lang="ru-RU" sz="1100" dirty="0">
                <a:ea typeface="Calibri"/>
                <a:cs typeface="Times New Roman"/>
              </a:rPr>
            </a:br>
            <a:r>
              <a:rPr lang="ru-RU" sz="1100" dirty="0">
                <a:latin typeface="Times New Roman"/>
                <a:ea typeface="Calibri"/>
                <a:cs typeface="Times New Roman"/>
              </a:rPr>
              <a:t>2. </a:t>
            </a:r>
            <a:r>
              <a:rPr lang="ru-RU" sz="1100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3"/>
              </a:rPr>
              <a:t>https://nsportal.ru</a:t>
            </a:r>
            <a:r>
              <a:rPr lang="ru-RU" sz="1100" dirty="0">
                <a:ea typeface="Calibri"/>
                <a:cs typeface="Times New Roman"/>
              </a:rPr>
              <a:t/>
            </a:r>
            <a:br>
              <a:rPr lang="ru-RU" sz="1100" dirty="0">
                <a:ea typeface="Calibri"/>
                <a:cs typeface="Times New Roman"/>
              </a:rPr>
            </a:br>
            <a:r>
              <a:rPr lang="ru-RU" sz="1100" dirty="0">
                <a:latin typeface="Times New Roman"/>
                <a:ea typeface="Calibri"/>
                <a:cs typeface="Times New Roman"/>
              </a:rPr>
              <a:t>3. </a:t>
            </a:r>
            <a:r>
              <a:rPr lang="ru-RU" sz="1100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4"/>
              </a:rPr>
              <a:t>http://dou26ugansk.ru</a:t>
            </a:r>
            <a:r>
              <a:rPr lang="ru-RU" sz="1100" dirty="0">
                <a:ea typeface="Calibri"/>
                <a:cs typeface="Times New Roman"/>
              </a:rPr>
              <a:t/>
            </a:r>
            <a:br>
              <a:rPr lang="ru-RU" sz="1100" dirty="0">
                <a:ea typeface="Calibri"/>
                <a:cs typeface="Times New Roman"/>
              </a:rPr>
            </a:br>
            <a:r>
              <a:rPr lang="ru-RU" sz="1100" dirty="0">
                <a:ea typeface="Calibri"/>
                <a:cs typeface="Times New Roman"/>
              </a:rPr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277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846640" cy="5616623"/>
          </a:xfrm>
        </p:spPr>
        <p:txBody>
          <a:bodyPr>
            <a:norm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Понятие 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"технологическая карта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" пришло в образование из промышленности. Технологическая карта – это технологическая документация в виде карты, листка, содержащего описание процесса изготовления, обработки, производства определенного вида продукции, производственных операций, применяемого оборудования, временного режима осуществления операций.</a:t>
            </a:r>
            <a:r>
              <a:rPr lang="ru-RU" sz="1600" dirty="0">
                <a:solidFill>
                  <a:srgbClr val="000000"/>
                </a:solidFill>
                <a:ea typeface="Calibri"/>
                <a:cs typeface="Times New Roman"/>
              </a:rPr>
              <a:t> </a:t>
            </a:r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/>
            </a:r>
            <a:b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/>
            </a:r>
            <a:b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Технологическая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 в дидактическом контексте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собой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учебного процесса,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котором дано описание от цели до результата с использованием инновационной технологии работы с информацией. 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в своей работе используют различные технологии. Для того чтобы освоить эти технологии, необходимо найти способ их детального описания, конструирование НОД в соответствии с выбранной технологией, либо методикой. Одним из таких способов описания, является 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технологическая карта. 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r"/>
            <a:r>
              <a:rPr lang="ru-RU" sz="1600" dirty="0" smtClean="0">
                <a:solidFill>
                  <a:schemeClr val="tx2"/>
                </a:solidFill>
              </a:rPr>
              <a:t>.</a:t>
            </a:r>
            <a:endParaRPr lang="ru-RU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391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846640" cy="5184576"/>
          </a:xfrm>
        </p:spPr>
        <p:txBody>
          <a:bodyPr>
            <a:normAutofit/>
          </a:bodyPr>
          <a:lstStyle/>
          <a:p>
            <a:pPr indent="449580" algn="l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Технологическая карта своего рода современная форма планирования педагогического взаимодействия педагога и воспитанников на занятии. Это описание процесса в виде пошаговой, поэтапной последовательности действий с указанием примерных средств, задач и предполагаемых результатов. Конструирование технологической карты полезно педагогам, осваивающим новые методики и технологии, так как её использование поможет определить структуру образовательной деятельности, выбрать оптимальную форму, наиболее эффективные методы,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рационально распределить время.</a:t>
            </a:r>
            <a:br>
              <a:rPr lang="ru-RU" sz="1600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Технологическая карта позволит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педагогу: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 реализовать планируемые результаты ФГОС второго поколения;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 системно формировать у воспитанников целевые ориентиры;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 проектировать свою деятельность на определённый период;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 выполнять диагностику достижения планируемых результатов воспитанниками на каждом этапе освоения темы.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Задача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технологической карты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– отразить так называемый «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деятельностный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подход» в образовательном процессе.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r"/>
            <a:r>
              <a:rPr lang="ru-RU" sz="1600" dirty="0" smtClean="0">
                <a:solidFill>
                  <a:schemeClr val="tx2"/>
                </a:solidFill>
              </a:rPr>
              <a:t>.</a:t>
            </a:r>
            <a:endParaRPr lang="ru-RU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686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 rot="10800000" flipV="1">
            <a:off x="457200" y="228918"/>
            <a:ext cx="8229600" cy="247753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конспекта и технологической карты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57200" y="548681"/>
            <a:ext cx="3970784" cy="1152128"/>
          </a:xfrm>
        </p:spPr>
        <p:txBody>
          <a:bodyPr>
            <a:noAutofit/>
          </a:bodyPr>
          <a:lstStyle/>
          <a:p>
            <a:pPr algn="ctr"/>
            <a:endParaRPr lang="ru-RU" sz="1600" dirty="0" smtClean="0">
              <a:solidFill>
                <a:srgbClr val="002060"/>
              </a:solidFill>
            </a:endParaRPr>
          </a:p>
          <a:p>
            <a:pPr algn="ctr"/>
            <a:endParaRPr lang="ru-RU" sz="1600" dirty="0">
              <a:solidFill>
                <a:srgbClr val="002060"/>
              </a:solidFill>
            </a:endParaRPr>
          </a:p>
          <a:p>
            <a:pPr algn="ctr"/>
            <a:endParaRPr lang="ru-RU" sz="1600" dirty="0" smtClean="0">
              <a:solidFill>
                <a:srgbClr val="002060"/>
              </a:solidFill>
            </a:endParaRPr>
          </a:p>
          <a:p>
            <a:pPr algn="ctr"/>
            <a:endParaRPr lang="ru-RU" sz="1600" dirty="0">
              <a:solidFill>
                <a:srgbClr val="002060"/>
              </a:solidFill>
            </a:endParaRPr>
          </a:p>
          <a:p>
            <a:pPr algn="ctr"/>
            <a:endParaRPr lang="ru-RU" sz="1600" dirty="0" smtClean="0">
              <a:solidFill>
                <a:srgbClr val="002060"/>
              </a:solidFill>
            </a:endParaRPr>
          </a:p>
          <a:p>
            <a:pPr algn="ctr"/>
            <a:r>
              <a:rPr lang="ru-RU" sz="1600" dirty="0" smtClean="0">
                <a:solidFill>
                  <a:srgbClr val="002060"/>
                </a:solidFill>
              </a:rPr>
              <a:t>Конспект </a:t>
            </a:r>
            <a:r>
              <a:rPr lang="ru-RU" sz="1600" dirty="0" smtClean="0">
                <a:solidFill>
                  <a:srgbClr val="002060"/>
                </a:solidFill>
              </a:rPr>
              <a:t>организованной образовательной деятельности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395536" y="1844824"/>
            <a:ext cx="4040188" cy="43833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Сценарий, который включает описание слов и действий воспитателя на каждом этапе.</a:t>
            </a:r>
          </a:p>
          <a:p>
            <a:pPr marL="0" indent="0">
              <a:buNone/>
            </a:pP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перечень и описание форм и методов, которые воспитатель использует во время организованной образовательной деятельности</a:t>
            </a:r>
          </a:p>
          <a:p>
            <a:pPr marL="0" indent="0">
              <a:buNone/>
            </a:pP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Отражает общую цель и задачи организованной образовательной деятельности</a:t>
            </a:r>
          </a:p>
          <a:p>
            <a:pPr marL="0" indent="0">
              <a:buNone/>
            </a:pP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строгое соблюдение плана организованной деятельнос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4644008" y="548680"/>
            <a:ext cx="3969767" cy="1152128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</a:rPr>
              <a:t>Технологическая карта организованной образовательной деятельности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4644008" y="1916832"/>
            <a:ext cx="4042793" cy="420933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Схематично описывает деятельность всех участников организованной образовательной деятельности на каждом этапе</a:t>
            </a: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Демонстрирует системно-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 к организованной образовательной деятельности</a:t>
            </a: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 характер взаимодействия между детьми и педагогом</a:t>
            </a: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 осознать планируемые результаты каждого вида деятельности на каждом этапе</a:t>
            </a: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Предусматривает инициативу, самостоятельность и творчество детей в ходе организованной образовательной деятельности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433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технологической карты образовательной деятельности с детьми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3180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179275"/>
              </p:ext>
            </p:extLst>
          </p:nvPr>
        </p:nvGraphicFramePr>
        <p:xfrm>
          <a:off x="683568" y="980728"/>
          <a:ext cx="7848872" cy="5672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967"/>
                <a:gridCol w="2790561"/>
                <a:gridCol w="1368152"/>
                <a:gridCol w="1728192"/>
              </a:tblGrid>
              <a:tr h="5502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53" marR="468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совместной деятельности педагога и детей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53" marR="468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Методы, приемы, формы, возможные виды деятельности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53" marR="468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Предполагаемый результат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53" marR="46853" marT="0" marB="0"/>
                </a:tc>
              </a:tr>
              <a:tr h="17894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– й этап – вводная часть – организационный </a:t>
                      </a:r>
                      <a:r>
                        <a:rPr lang="ru-RU" sz="18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момент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53" marR="468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66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Создать атмосферу психологической безопасности и эмоциональной поддержки детей. Переключить внимание детей на предстоящую деятельность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53" marR="468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привлекает внимание детей: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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Вносит что-то новое, что заинтересует большинство детей;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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Убирает в группе, например, все куклы или машинки, а дети вспоминают, что было на этом месте;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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Знакомит детей с гостьей – игрушкой или другим педагогом;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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Создает эффект неожиданности: шум, треск, стук;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"/>
                      </a:pP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Интрегует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детей словами: «Подождите после зарядки расскажу»; «Пока не смотрите, после завтрака покажу».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размышляют и высказывают свои предположения. Воспитатель в течение некоторого времени сохраняет интригу – что же будет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53" marR="468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детям, беседа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53" marR="468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привлечет внимание всех детей и вовлечет их в беседу.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53" marR="468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037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3180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659812"/>
              </p:ext>
            </p:extLst>
          </p:nvPr>
        </p:nvGraphicFramePr>
        <p:xfrm>
          <a:off x="611560" y="692697"/>
          <a:ext cx="8075239" cy="5577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8551"/>
                <a:gridCol w="2435915"/>
                <a:gridCol w="1601705"/>
                <a:gridCol w="2019068"/>
              </a:tblGrid>
              <a:tr h="8386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совместной деятельности педагога и детей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Методы, приемы, формы, возможные виды деятельности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Предполагаемый результат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</a:tr>
              <a:tr h="43356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2– й этап –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проблемная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ситуация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05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Создать проблемную ситуацию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создает проблемную ситуацию с учетом возраста детей.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Например, для старшего возраста это такая ситуация, которая вызывает у них затруднение в деятельности, и они фиксируют его в речи: «Мы это не знаем, мы это еще не умеем»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не оценивает, а принимает любые ответы детей. При этом он предлагает дошкольникам выбрать, что можно сделать, а не дает готовое решение проблемной ситуации. Дети выдвигают различные варианты, что сделать, чтобы разрешить проблему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Беседа с детьми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формулируют вывод, как всем вместе выйти из затруднительной ситуации и решить проблему. Самостоятельно высказывают предположения, что делать.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052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3180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365643"/>
              </p:ext>
            </p:extLst>
          </p:nvPr>
        </p:nvGraphicFramePr>
        <p:xfrm>
          <a:off x="539552" y="620688"/>
          <a:ext cx="8147247" cy="53143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6551"/>
                <a:gridCol w="2457636"/>
                <a:gridCol w="1615988"/>
                <a:gridCol w="2037072"/>
              </a:tblGrid>
              <a:tr h="7874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совместной деятельности педагога и детей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Методы, приемы, формы, возможные виды деятельности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Предполагаемый результат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</a:tr>
              <a:tr h="25923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3– й этап – основная часть – восприятие и усвоение нового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67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Спроектировать решение проблемной ситуации. Актуализировать имеющийся у детей  опыт, начать решать проблемную ситуацию. Закрепить, расширить представления детей по теме образовательной деятельности.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с помощью наводящих вопросов организует поисковую деятельность детей. Подводит их к возможным способам, как получить информацию, чтобы успешно решить проблемную ситуацию.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участвуют в диалоге, высказывают свое мнение, основываясь на своем опыте, сами задают вопросы воспитателю и отвечают на вопросы, которые им задает педагог.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Беседа, диалог с детьми, игра – фантазирование.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мультимедийного оборудования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находят верный способ, как решить проблемную ситуацию.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Осознают связь между решением проблемной ситуации и своими действиями. Получают опыт познавательной деятельности, проявляют инициативу, любознательность, закрепляют навыки самостоятельно действовать и решать интеллектуальные задачи, адекватные их возрасту.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573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4858000"/>
              </p:ext>
            </p:extLst>
          </p:nvPr>
        </p:nvGraphicFramePr>
        <p:xfrm>
          <a:off x="395536" y="404663"/>
          <a:ext cx="8291264" cy="6125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2550"/>
                <a:gridCol w="2501079"/>
                <a:gridCol w="1644553"/>
                <a:gridCol w="2073082"/>
              </a:tblGrid>
              <a:tr h="747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совместной деятельности педагога и детей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Методы, приемы, формы, возможные виды деятельности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Предполагаемый результат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</a:tr>
              <a:tr h="24604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4– й этап – динамическая пауза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9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Сменить вид деятельности, предупредить утомляемость..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предлагает детям любую динамическую игру на выбор. Содержание игры отражает тематику образовательной деятельности. В игре участвуют все дети.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Игровые приемы. Музыкальное или  мультимедийное сопровождение игры на экране проектора.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ходе динамической паузы дети испытывают эмоциональную и физическую разрядку, получают новый игровой опыт.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</a:tr>
              <a:tr h="24604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– й этап – практическая работа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881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Научить детей новым способам действий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организует практическую работу детей. В зависимости от возраста детей это может быть как совместная деятельность воспитанников с педагогом, так и индивидуальная.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Изобразительная деятельность: лепка, рисование, аппликация.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Экспериментирование.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 на листе (для детей подготовительных к школе групп), на компьютере, интерактивном столе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учатся конструктивно взаимодействовать со сверстниками и педагогом, проявляют самостоятельность.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6923" marR="5692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038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542355"/>
              </p:ext>
            </p:extLst>
          </p:nvPr>
        </p:nvGraphicFramePr>
        <p:xfrm>
          <a:off x="539552" y="404664"/>
          <a:ext cx="8008300" cy="5762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1818"/>
                <a:gridCol w="2415722"/>
                <a:gridCol w="1588428"/>
                <a:gridCol w="2002332"/>
              </a:tblGrid>
              <a:tr h="746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совместной деятельности педагога и детей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Методы, приемы, формы, возможные виды деятельности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Предполагаемый результат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248761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6– й этап – заключительная часть - рефлексия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26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Подвести итоги образовательной деятельности. Обобщить полученный детьми опыт. Сформировать элементарные навыки самоконтроля, самооценки, ответственность за принятое решение и полученный результат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проводит беседу с детьми, чтобы помочь им осмыслить новый материал и свою деятельность в ходе решения проблемной ситуации.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обобщают информацию, делают выводы, обмениваются мнениями.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зависимости от возраста детей воспитатель проводит рефлексию в разной форме: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"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младшего дошкольного возраста – рефлексия настроения и эмоционального состояния;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"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старшего дошкольного возраста – рефлексия деятельности или содержания учебного материала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Беседа, диалог, сюрпризный момент.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учатся оценивать полученный результат (для старших дошкольников).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Каждый воспитанник чувствует себя участником познавательного творческого процесса.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получают эмоциональное удовлетворение от совместной деятельности (для младших дошкольников)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1926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1002</Words>
  <Application>Microsoft Office PowerPoint</Application>
  <PresentationFormat>Экран (4:3)</PresentationFormat>
  <Paragraphs>176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Как составить технологическую карту образовательной деятельности</vt:lpstr>
      <vt:lpstr>Понятие "технологическая карта" пришло в образование из промышленности. Технологическая карта – это технологическая документация в виде карты, листка, содержащего описание процесса изготовления, обработки, производства определенного вида продукции, производственных операций, применяемого оборудования, временного режима осуществления операций.   Технологическая карта в дидактическом контексте представляет собой проект учебного процесса, в котором дано описание от цели до результата с использованием инновационной технологии работы с информацией.   Многие педагоги в своей работе используют различные технологии. Для того чтобы освоить эти технологии, необходимо найти способ их детального описания, конструирование НОД в соответствии с выбранной технологией, либо методикой. Одним из таких способов описания, является технологическая карта.   </vt:lpstr>
      <vt:lpstr>Технологическая карта своего рода современная форма планирования педагогического взаимодействия педагога и воспитанников на занятии. Это описание процесса в виде пошаговой, поэтапной последовательности действий с указанием примерных средств, задач и предполагаемых результатов. Конструирование технологической карты полезно педагогам, осваивающим новые методики и технологии, так как её использование поможет определить структуру образовательной деятельности, выбрать оптимальную форму, наиболее эффективные методы, рационально распределить время.  Технологическая карта позволит педагогу:  - реализовать планируемые результаты ФГОС второго поколения;  - системно формировать у воспитанников целевые ориентиры;  - проектировать свою деятельность на определённый период;  - выполнять диагностику достижения планируемых результатов воспитанниками на каждом этапе освоения темы.   Задача технологической карты – отразить так называемый «деятельностный подход» в образовательном процессе. </vt:lpstr>
      <vt:lpstr>Сравнение конспекта и технологической карты</vt:lpstr>
      <vt:lpstr>Структура технологической карты образовательной деятельности с детьми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Форма технологической карты</vt:lpstr>
      <vt:lpstr>Список использованной литературы   1. Комарова Т.С. Интеграция в воспитательно-образовательной работе детского сада. – М, 2015. 2. Турченко В. Дошкольная педагогика. – М.: Флинта; НОУ ВПО МПСИ, 2012.    Использованные материалы и Интернет-ресурсы 1. Справочник старшего воспитателя дошкольного учреждения № 2, 2012 г. 2. https://nsportal.ru 3. http://dou26ugansk.ru 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составить технологическую карту образовательной деятельности</dc:title>
  <dc:creator>Наталия-2</dc:creator>
  <cp:lastModifiedBy>Наталия-2</cp:lastModifiedBy>
  <cp:revision>23</cp:revision>
  <dcterms:created xsi:type="dcterms:W3CDTF">2021-01-12T09:41:29Z</dcterms:created>
  <dcterms:modified xsi:type="dcterms:W3CDTF">2021-01-20T10:04:01Z</dcterms:modified>
</cp:coreProperties>
</file>