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61" r:id="rId4"/>
    <p:sldId id="260" r:id="rId5"/>
    <p:sldId id="262" r:id="rId6"/>
  </p:sldIdLst>
  <p:sldSz cx="6858000" cy="9144000" type="screen4x3"/>
  <p:notesSz cx="6888163" cy="100203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82" y="504"/>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14350" y="2840568"/>
            <a:ext cx="5829300" cy="1960033"/>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3E6AA85E-6FC4-4F01-A709-5429C0345CF1}" type="datetimeFigureOut">
              <a:rPr lang="ru-RU" smtClean="0"/>
              <a:t>15.04.2015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9801BF3-7A28-41C0-BD95-ACD4A1374FC6}"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E6AA85E-6FC4-4F01-A709-5429C0345CF1}" type="datetimeFigureOut">
              <a:rPr lang="ru-RU" smtClean="0"/>
              <a:t>15.04.2015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9801BF3-7A28-41C0-BD95-ACD4A1374FC6}"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3729037" y="488951"/>
            <a:ext cx="1157288" cy="104013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257175" y="488951"/>
            <a:ext cx="3357563" cy="104013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E6AA85E-6FC4-4F01-A709-5429C0345CF1}" type="datetimeFigureOut">
              <a:rPr lang="ru-RU" smtClean="0"/>
              <a:t>15.04.2015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9801BF3-7A28-41C0-BD95-ACD4A1374FC6}"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E6AA85E-6FC4-4F01-A709-5429C0345CF1}" type="datetimeFigureOut">
              <a:rPr lang="ru-RU" smtClean="0"/>
              <a:t>15.04.2015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9801BF3-7A28-41C0-BD95-ACD4A1374FC6}"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1735" y="5875867"/>
            <a:ext cx="5829300" cy="1816100"/>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E6AA85E-6FC4-4F01-A709-5429C0345CF1}" type="datetimeFigureOut">
              <a:rPr lang="ru-RU" smtClean="0"/>
              <a:t>15.04.2015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9801BF3-7A28-41C0-BD95-ACD4A1374FC6}"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3E6AA85E-6FC4-4F01-A709-5429C0345CF1}" type="datetimeFigureOut">
              <a:rPr lang="ru-RU" smtClean="0"/>
              <a:t>15.04.2015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9801BF3-7A28-41C0-BD95-ACD4A1374FC6}"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6172200" cy="1524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3E6AA85E-6FC4-4F01-A709-5429C0345CF1}" type="datetimeFigureOut">
              <a:rPr lang="ru-RU" smtClean="0"/>
              <a:t>15.04.2015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9801BF3-7A28-41C0-BD95-ACD4A1374FC6}"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3E6AA85E-6FC4-4F01-A709-5429C0345CF1}" type="datetimeFigureOut">
              <a:rPr lang="ru-RU" smtClean="0"/>
              <a:t>15.04.2015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9801BF3-7A28-41C0-BD95-ACD4A1374FC6}"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E6AA85E-6FC4-4F01-A709-5429C0345CF1}" type="datetimeFigureOut">
              <a:rPr lang="ru-RU" smtClean="0"/>
              <a:t>15.04.2015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9801BF3-7A28-41C0-BD95-ACD4A1374FC6}"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4067"/>
            <a:ext cx="2256235" cy="154940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E6AA85E-6FC4-4F01-A709-5429C0345CF1}" type="datetimeFigureOut">
              <a:rPr lang="ru-RU" smtClean="0"/>
              <a:t>15.04.2015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9801BF3-7A28-41C0-BD95-ACD4A1374FC6}"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44216" y="6400800"/>
            <a:ext cx="4114800" cy="755651"/>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ru-RU"/>
          </a:p>
        </p:txBody>
      </p:sp>
      <p:sp>
        <p:nvSpPr>
          <p:cNvPr id="4" name="Текст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E6AA85E-6FC4-4F01-A709-5429C0345CF1}" type="datetimeFigureOut">
              <a:rPr lang="ru-RU" smtClean="0"/>
              <a:t>15.04.2015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9801BF3-7A28-41C0-BD95-ACD4A1374FC6}"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3E6AA85E-6FC4-4F01-A709-5429C0345CF1}" type="datetimeFigureOut">
              <a:rPr lang="ru-RU" smtClean="0"/>
              <a:t>15.04.2015</a:t>
            </a:fld>
            <a:endParaRPr lang="ru-RU"/>
          </a:p>
        </p:txBody>
      </p:sp>
      <p:sp>
        <p:nvSpPr>
          <p:cNvPr id="5" name="Нижний колонтитул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39801BF3-7A28-41C0-BD95-ACD4A1374FC6}"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Волшебные дверцы Практическое пособие для воспитателей, учителей - логопедов, специалистов дошкольных учреждений, родителей"/>
          <p:cNvPicPr>
            <a:picLocks noChangeAspect="1" noChangeArrowheads="1"/>
          </p:cNvPicPr>
          <p:nvPr/>
        </p:nvPicPr>
        <p:blipFill>
          <a:blip r:embed="rId2"/>
          <a:srcRect/>
          <a:stretch>
            <a:fillRect/>
          </a:stretch>
        </p:blipFill>
        <p:spPr bwMode="auto">
          <a:xfrm>
            <a:off x="0" y="0"/>
            <a:ext cx="6858000" cy="10159332"/>
          </a:xfrm>
          <a:prstGeom prst="rect">
            <a:avLst/>
          </a:prstGeom>
          <a:noFill/>
        </p:spPr>
      </p:pic>
      <p:sp>
        <p:nvSpPr>
          <p:cNvPr id="5" name="TextBox 4"/>
          <p:cNvSpPr txBox="1"/>
          <p:nvPr/>
        </p:nvSpPr>
        <p:spPr>
          <a:xfrm>
            <a:off x="928670" y="285720"/>
            <a:ext cx="5429288" cy="5447645"/>
          </a:xfrm>
          <a:prstGeom prst="rect">
            <a:avLst/>
          </a:prstGeom>
          <a:noFill/>
        </p:spPr>
        <p:txBody>
          <a:bodyPr wrap="square" rtlCol="0">
            <a:spAutoFit/>
          </a:bodyPr>
          <a:lstStyle/>
          <a:p>
            <a:pPr algn="just"/>
            <a:r>
              <a:rPr lang="ru-RU" b="1" i="1" dirty="0" smtClean="0">
                <a:latin typeface="Times New Roman" pitchFamily="18" charset="0"/>
                <a:cs typeface="Times New Roman" pitchFamily="18" charset="0"/>
              </a:rPr>
              <a:t>        </a:t>
            </a:r>
          </a:p>
          <a:p>
            <a:pPr algn="just"/>
            <a:r>
              <a:rPr lang="ru-RU" b="1" i="1" dirty="0">
                <a:latin typeface="Times New Roman" pitchFamily="18" charset="0"/>
                <a:cs typeface="Times New Roman" pitchFamily="18" charset="0"/>
              </a:rPr>
              <a:t> </a:t>
            </a:r>
            <a:r>
              <a:rPr lang="ru-RU" b="1" i="1" dirty="0" smtClean="0">
                <a:latin typeface="Times New Roman" pitchFamily="18" charset="0"/>
                <a:cs typeface="Times New Roman" pitchFamily="18" charset="0"/>
              </a:rPr>
              <a:t>             Как правильно читать ребёнку сказку. </a:t>
            </a:r>
          </a:p>
          <a:p>
            <a:pPr algn="just"/>
            <a:r>
              <a:rPr lang="ru-RU" sz="1400" dirty="0" smtClean="0">
                <a:latin typeface="Times New Roman" pitchFamily="18" charset="0"/>
                <a:cs typeface="Times New Roman" pitchFamily="18" charset="0"/>
              </a:rPr>
              <a:t>  </a:t>
            </a:r>
            <a:r>
              <a:rPr lang="ru-RU" sz="1600" dirty="0" smtClean="0">
                <a:latin typeface="Times New Roman" pitchFamily="18" charset="0"/>
                <a:cs typeface="Times New Roman" pitchFamily="18" charset="0"/>
              </a:rPr>
              <a:t> </a:t>
            </a:r>
          </a:p>
          <a:p>
            <a:pPr algn="just"/>
            <a:r>
              <a:rPr lang="ru-RU" sz="1400" dirty="0" smtClean="0">
                <a:latin typeface="Times New Roman" pitchFamily="18" charset="0"/>
                <a:cs typeface="Times New Roman" pitchFamily="18" charset="0"/>
              </a:rPr>
              <a:t>Старайтесь сказку именно рассказывать, а не читать. Тогда вы вовремя сможете увидеть реакцию ребёнка, и акцентировать его внимание на тех моментах, которые особенно важны вам на данный момент. Рассказывайте сказку с удовольствием, старайтесь не отвлекаться на посторонние дела. Ведь вы не просто знакомите малыша со сказкой – вы путешествуете вместе с ним по удивительному волшебному миру. Не оставляйте его там одного! Поучительные беседы должны быть короткими. Ориентируйтесь на настроение ребёнка. Если малыш изо дня в день просит рассказать одну и ту же сказку – рассказывайте. Значит, у него есть проблема, которую эта сказка помогает решить. Будьте осторожны с подробностями и иллюстрациями! В сказках сюжет изложен очень лаконично именно для того, чтобы ребёнок не получил лишнюю информацию, которая может его испугать. Очень интересно поиграть в сказку, инсценировать её. В качестве персонажей можно использовать игрушки, фигурки, нарисованные и вырезанные, тени на стене. Сначала вы можете делать это самостоятельно, но очень скоро ребёнок охотно присоединится к вам.   </a:t>
            </a:r>
          </a:p>
          <a:p>
            <a:pPr algn="just"/>
            <a:r>
              <a:rPr lang="ru-RU" sz="1400" b="1" dirty="0">
                <a:latin typeface="Times New Roman" pitchFamily="18" charset="0"/>
                <a:cs typeface="Times New Roman" pitchFamily="18" charset="0"/>
              </a:rPr>
              <a:t> </a:t>
            </a:r>
            <a:r>
              <a:rPr lang="ru-RU" sz="1400" b="1" dirty="0" smtClean="0">
                <a:latin typeface="Times New Roman" pitchFamily="18" charset="0"/>
                <a:cs typeface="Times New Roman" pitchFamily="18" charset="0"/>
              </a:rPr>
              <a:t>                                   Уважаемые родители!  </a:t>
            </a:r>
          </a:p>
          <a:p>
            <a:pPr algn="just"/>
            <a:r>
              <a:rPr lang="ru-RU" sz="1400" dirty="0" smtClean="0">
                <a:latin typeface="Times New Roman" pitchFamily="18" charset="0"/>
                <a:cs typeface="Times New Roman" pitchFamily="18" charset="0"/>
              </a:rPr>
              <a:t>Не забывайте читать детям сказки,  откройте для них этот удивительный, волшебный, сказочный </a:t>
            </a:r>
            <a:r>
              <a:rPr lang="ru-RU" sz="1600" dirty="0" smtClean="0">
                <a:latin typeface="Times New Roman" pitchFamily="18" charset="0"/>
                <a:cs typeface="Times New Roman" pitchFamily="18" charset="0"/>
              </a:rPr>
              <a:t>мир. </a:t>
            </a:r>
            <a:endParaRPr lang="ru-RU" sz="1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Волшебные дверцы Практическое пособие для воспитателей, учителей - логопедов, специалистов дошкольных учреждений, родителей"/>
          <p:cNvPicPr>
            <a:picLocks noChangeAspect="1" noChangeArrowheads="1"/>
          </p:cNvPicPr>
          <p:nvPr/>
        </p:nvPicPr>
        <p:blipFill>
          <a:blip r:embed="rId2"/>
          <a:srcRect/>
          <a:stretch>
            <a:fillRect/>
          </a:stretch>
        </p:blipFill>
        <p:spPr bwMode="auto">
          <a:xfrm>
            <a:off x="-285776" y="-1"/>
            <a:ext cx="7143776" cy="10256985"/>
          </a:xfrm>
          <a:prstGeom prst="rect">
            <a:avLst/>
          </a:prstGeom>
          <a:noFill/>
        </p:spPr>
      </p:pic>
      <p:sp>
        <p:nvSpPr>
          <p:cNvPr id="3" name="TextBox 2"/>
          <p:cNvSpPr txBox="1"/>
          <p:nvPr/>
        </p:nvSpPr>
        <p:spPr>
          <a:xfrm>
            <a:off x="857232" y="571472"/>
            <a:ext cx="5357850" cy="2308324"/>
          </a:xfrm>
          <a:prstGeom prst="rect">
            <a:avLst/>
          </a:prstGeom>
          <a:noFill/>
        </p:spPr>
        <p:txBody>
          <a:bodyPr wrap="square" rtlCol="0">
            <a:spAutoFit/>
          </a:bodyPr>
          <a:lstStyle/>
          <a:p>
            <a:r>
              <a:rPr lang="ru-RU" dirty="0" smtClean="0"/>
              <a:t> </a:t>
            </a:r>
          </a:p>
          <a:p>
            <a:endParaRPr lang="ru-RU" dirty="0"/>
          </a:p>
          <a:p>
            <a:endParaRPr lang="ru-RU" dirty="0" smtClean="0"/>
          </a:p>
          <a:p>
            <a:endParaRPr lang="ru-RU" dirty="0"/>
          </a:p>
          <a:p>
            <a:endParaRPr lang="ru-RU" dirty="0" smtClean="0"/>
          </a:p>
          <a:p>
            <a:endParaRPr lang="ru-RU" dirty="0"/>
          </a:p>
          <a:p>
            <a:endParaRPr lang="ru-RU" dirty="0" smtClean="0"/>
          </a:p>
          <a:p>
            <a:endParaRPr lang="ru-RU" dirty="0"/>
          </a:p>
        </p:txBody>
      </p:sp>
      <p:sp>
        <p:nvSpPr>
          <p:cNvPr id="4" name="TextBox 3"/>
          <p:cNvSpPr txBox="1"/>
          <p:nvPr/>
        </p:nvSpPr>
        <p:spPr>
          <a:xfrm>
            <a:off x="857232" y="714348"/>
            <a:ext cx="5572164" cy="9202519"/>
          </a:xfrm>
          <a:prstGeom prst="rect">
            <a:avLst/>
          </a:prstGeom>
          <a:noFill/>
        </p:spPr>
        <p:txBody>
          <a:bodyPr wrap="square" rtlCol="0">
            <a:spAutoFit/>
          </a:bodyPr>
          <a:lstStyle/>
          <a:p>
            <a:r>
              <a:rPr lang="ru-RU" b="1" i="1" dirty="0" smtClean="0">
                <a:latin typeface="Times New Roman" pitchFamily="18" charset="0"/>
                <a:cs typeface="Times New Roman" pitchFamily="18" charset="0"/>
              </a:rPr>
              <a:t>                  Сказки </a:t>
            </a:r>
            <a:r>
              <a:rPr lang="ru-RU" b="1" i="1" dirty="0">
                <a:latin typeface="Times New Roman" pitchFamily="18" charset="0"/>
                <a:cs typeface="Times New Roman" pitchFamily="18" charset="0"/>
              </a:rPr>
              <a:t>для детей От 3 до 5 лет</a:t>
            </a:r>
          </a:p>
          <a:p>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 </a:t>
            </a:r>
            <a:r>
              <a:rPr lang="ru-RU" sz="1400" dirty="0">
                <a:latin typeface="Times New Roman" pitchFamily="18" charset="0"/>
                <a:cs typeface="Times New Roman" pitchFamily="18" charset="0"/>
              </a:rPr>
              <a:t>Перро </a:t>
            </a:r>
            <a:r>
              <a:rPr lang="ru-RU" sz="1400" dirty="0" err="1">
                <a:latin typeface="Times New Roman" pitchFamily="18" charset="0"/>
                <a:cs typeface="Times New Roman" pitchFamily="18" charset="0"/>
              </a:rPr>
              <a:t>Шю</a:t>
            </a:r>
            <a:r>
              <a:rPr lang="ru-RU" sz="1400" dirty="0">
                <a:latin typeface="Times New Roman" pitchFamily="18" charset="0"/>
                <a:cs typeface="Times New Roman" pitchFamily="18" charset="0"/>
              </a:rPr>
              <a:t> « Спящая красавица», « Мальчик с Пальчик» и другие</a:t>
            </a: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Андерсон</a:t>
            </a:r>
            <a:r>
              <a:rPr lang="ru-RU" sz="1400" dirty="0">
                <a:latin typeface="Times New Roman" pitchFamily="18" charset="0"/>
                <a:cs typeface="Times New Roman" pitchFamily="18" charset="0"/>
              </a:rPr>
              <a:t> Г.Х. « Гадкий утенок», « </a:t>
            </a:r>
            <a:r>
              <a:rPr lang="ru-RU" sz="1400" dirty="0" err="1">
                <a:latin typeface="Times New Roman" pitchFamily="18" charset="0"/>
                <a:cs typeface="Times New Roman" pitchFamily="18" charset="0"/>
              </a:rPr>
              <a:t>Дюймовочка</a:t>
            </a:r>
            <a:r>
              <a:rPr lang="ru-RU" sz="1400" dirty="0">
                <a:latin typeface="Times New Roman" pitchFamily="18" charset="0"/>
                <a:cs typeface="Times New Roman" pitchFamily="18" charset="0"/>
              </a:rPr>
              <a:t>», </a:t>
            </a:r>
            <a:r>
              <a:rPr lang="ru-RU" sz="1400" dirty="0" smtClean="0">
                <a:latin typeface="Times New Roman" pitchFamily="18" charset="0"/>
                <a:cs typeface="Times New Roman" pitchFamily="18" charset="0"/>
              </a:rPr>
              <a:t>«Огниво</a:t>
            </a:r>
            <a:r>
              <a:rPr lang="ru-RU" sz="1400" dirty="0">
                <a:latin typeface="Times New Roman" pitchFamily="18" charset="0"/>
                <a:cs typeface="Times New Roman" pitchFamily="18" charset="0"/>
              </a:rPr>
              <a:t>», </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 </a:t>
            </a:r>
            <a:r>
              <a:rPr lang="ru-RU" sz="1400" dirty="0">
                <a:latin typeface="Times New Roman" pitchFamily="18" charset="0"/>
                <a:cs typeface="Times New Roman" pitchFamily="18" charset="0"/>
              </a:rPr>
              <a:t>Стойкий оловянный солдатик»</a:t>
            </a: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r>
              <a:rPr lang="ru-RU" sz="1400" dirty="0">
                <a:latin typeface="Times New Roman" pitchFamily="18" charset="0"/>
                <a:cs typeface="Times New Roman" pitchFamily="18" charset="0"/>
              </a:rPr>
              <a:t>• Братья Гримм « Сказки»</a:t>
            </a: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r>
              <a:rPr lang="ru-RU" sz="1400" dirty="0">
                <a:latin typeface="Times New Roman" pitchFamily="18" charset="0"/>
                <a:cs typeface="Times New Roman" pitchFamily="18" charset="0"/>
              </a:rPr>
              <a:t>• Мамин – Сибиряк В. « Серая шейка</a:t>
            </a:r>
            <a:r>
              <a:rPr lang="ru-RU" sz="1400" dirty="0" smtClean="0">
                <a:latin typeface="Times New Roman" pitchFamily="18" charset="0"/>
                <a:cs typeface="Times New Roman" pitchFamily="18" charset="0"/>
              </a:rPr>
              <a:t>», « </a:t>
            </a:r>
            <a:r>
              <a:rPr lang="ru-RU" sz="1400" dirty="0" err="1" smtClean="0">
                <a:latin typeface="Times New Roman" pitchFamily="18" charset="0"/>
                <a:cs typeface="Times New Roman" pitchFamily="18" charset="0"/>
              </a:rPr>
              <a:t>Аленушкины</a:t>
            </a:r>
            <a:r>
              <a:rPr lang="ru-RU" sz="1400" dirty="0" smtClean="0">
                <a:latin typeface="Times New Roman" pitchFamily="18" charset="0"/>
                <a:cs typeface="Times New Roman" pitchFamily="18" charset="0"/>
              </a:rPr>
              <a:t> сказки</a:t>
            </a:r>
            <a:r>
              <a:rPr lang="ru-RU" sz="1400" dirty="0">
                <a:latin typeface="Times New Roman" pitchFamily="18" charset="0"/>
                <a:cs typeface="Times New Roman" pitchFamily="18" charset="0"/>
              </a:rPr>
              <a:t>»</a:t>
            </a: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r>
              <a:rPr lang="ru-RU" sz="1400" dirty="0">
                <a:latin typeface="Times New Roman" pitchFamily="18" charset="0"/>
                <a:cs typeface="Times New Roman" pitchFamily="18" charset="0"/>
              </a:rPr>
              <a:t>• Аксаков А. « Аленький цветочек»</a:t>
            </a: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r>
              <a:rPr lang="ru-RU" sz="1400" dirty="0">
                <a:latin typeface="Times New Roman" pitchFamily="18" charset="0"/>
                <a:cs typeface="Times New Roman" pitchFamily="18" charset="0"/>
              </a:rPr>
              <a:t>• Одоевский Ф. 2 Мороз Иванович», </a:t>
            </a:r>
            <a:r>
              <a:rPr lang="ru-RU" sz="1400" dirty="0" smtClean="0">
                <a:latin typeface="Times New Roman" pitchFamily="18" charset="0"/>
                <a:cs typeface="Times New Roman" pitchFamily="18" charset="0"/>
              </a:rPr>
              <a:t> «Городок </a:t>
            </a:r>
            <a:r>
              <a:rPr lang="ru-RU" sz="1400" dirty="0">
                <a:latin typeface="Times New Roman" pitchFamily="18" charset="0"/>
                <a:cs typeface="Times New Roman" pitchFamily="18" charset="0"/>
              </a:rPr>
              <a:t>в табакерке»</a:t>
            </a: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r>
              <a:rPr lang="ru-RU" sz="1400" dirty="0">
                <a:latin typeface="Times New Roman" pitchFamily="18" charset="0"/>
                <a:cs typeface="Times New Roman" pitchFamily="18" charset="0"/>
              </a:rPr>
              <a:t>• Даль В « </a:t>
            </a:r>
            <a:r>
              <a:rPr lang="ru-RU" sz="1400" dirty="0" smtClean="0">
                <a:latin typeface="Times New Roman" pitchFamily="18" charset="0"/>
                <a:cs typeface="Times New Roman" pitchFamily="18" charset="0"/>
              </a:rPr>
              <a:t>Сказки</a:t>
            </a:r>
            <a:r>
              <a:rPr lang="ru-RU" sz="1400" dirty="0">
                <a:latin typeface="Times New Roman" pitchFamily="18" charset="0"/>
                <a:cs typeface="Times New Roman" pitchFamily="18" charset="0"/>
              </a:rPr>
              <a:t>»</a:t>
            </a: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r>
              <a:rPr lang="ru-RU" sz="1400" dirty="0">
                <a:latin typeface="Times New Roman" pitchFamily="18" charset="0"/>
                <a:cs typeface="Times New Roman" pitchFamily="18" charset="0"/>
              </a:rPr>
              <a:t>• Ершов П « Конек-горбунок»</a:t>
            </a: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r>
              <a:rPr lang="ru-RU" sz="1400" dirty="0">
                <a:latin typeface="Times New Roman" pitchFamily="18" charset="0"/>
                <a:cs typeface="Times New Roman" pitchFamily="18" charset="0"/>
              </a:rPr>
              <a:t>• Житков П. «Что я видел»</a:t>
            </a: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r>
              <a:rPr lang="ru-RU" sz="1400" dirty="0">
                <a:latin typeface="Times New Roman" pitchFamily="18" charset="0"/>
                <a:cs typeface="Times New Roman" pitchFamily="18" charset="0"/>
              </a:rPr>
              <a:t>• Успенский Э. « Крокодил Гена и его друзья»</a:t>
            </a: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r>
              <a:rPr lang="ru-RU" sz="1400" dirty="0">
                <a:latin typeface="Times New Roman" pitchFamily="18" charset="0"/>
                <a:cs typeface="Times New Roman" pitchFamily="18" charset="0"/>
              </a:rPr>
              <a:t>• Остер Г. « Котенок по имени Гав» и « Сказки о Мартышке, Слоненке и Удаве»</a:t>
            </a: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r>
              <a:rPr lang="ru-RU" sz="1400" dirty="0">
                <a:latin typeface="Times New Roman" pitchFamily="18" charset="0"/>
                <a:cs typeface="Times New Roman" pitchFamily="18" charset="0"/>
              </a:rPr>
              <a:t>• Носов Н. « </a:t>
            </a:r>
            <a:r>
              <a:rPr lang="ru-RU" sz="1400" dirty="0" smtClean="0">
                <a:latin typeface="Times New Roman" pitchFamily="18" charset="0"/>
                <a:cs typeface="Times New Roman" pitchFamily="18" charset="0"/>
              </a:rPr>
              <a:t>Незнайка </a:t>
            </a:r>
            <a:r>
              <a:rPr lang="ru-RU" sz="1400" dirty="0">
                <a:latin typeface="Times New Roman" pitchFamily="18" charset="0"/>
                <a:cs typeface="Times New Roman" pitchFamily="18" charset="0"/>
              </a:rPr>
              <a:t>и его друзья» , рассказы</a:t>
            </a: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Линдгерн</a:t>
            </a:r>
            <a:r>
              <a:rPr lang="ru-RU" sz="1400" dirty="0">
                <a:latin typeface="Times New Roman" pitchFamily="18" charset="0"/>
                <a:cs typeface="Times New Roman" pitchFamily="18" charset="0"/>
              </a:rPr>
              <a:t> А. « Малыш и </a:t>
            </a:r>
            <a:r>
              <a:rPr lang="ru-RU" sz="1400" dirty="0" err="1">
                <a:latin typeface="Times New Roman" pitchFamily="18" charset="0"/>
                <a:cs typeface="Times New Roman" pitchFamily="18" charset="0"/>
              </a:rPr>
              <a:t>Карлсон</a:t>
            </a:r>
            <a:r>
              <a:rPr lang="ru-RU" sz="1400" dirty="0">
                <a:latin typeface="Times New Roman" pitchFamily="18" charset="0"/>
                <a:cs typeface="Times New Roman" pitchFamily="18" charset="0"/>
              </a:rPr>
              <a:t>», « </a:t>
            </a:r>
            <a:r>
              <a:rPr lang="ru-RU" sz="1400" dirty="0" err="1">
                <a:latin typeface="Times New Roman" pitchFamily="18" charset="0"/>
                <a:cs typeface="Times New Roman" pitchFamily="18" charset="0"/>
              </a:rPr>
              <a:t>Пеппи</a:t>
            </a:r>
            <a:r>
              <a:rPr lang="ru-RU" sz="1400" dirty="0">
                <a:latin typeface="Times New Roman" pitchFamily="18" charset="0"/>
                <a:cs typeface="Times New Roman" pitchFamily="18" charset="0"/>
              </a:rPr>
              <a:t> Длинный чулок», </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 </a:t>
            </a:r>
            <a:r>
              <a:rPr lang="ru-RU" sz="1400" dirty="0">
                <a:latin typeface="Times New Roman" pitchFamily="18" charset="0"/>
                <a:cs typeface="Times New Roman" pitchFamily="18" charset="0"/>
              </a:rPr>
              <a:t>Приключения Эмиля из </a:t>
            </a:r>
            <a:r>
              <a:rPr lang="ru-RU" sz="1400" dirty="0" err="1">
                <a:latin typeface="Times New Roman" pitchFamily="18" charset="0"/>
                <a:cs typeface="Times New Roman" pitchFamily="18" charset="0"/>
              </a:rPr>
              <a:t>Ленниберги</a:t>
            </a:r>
            <a:r>
              <a:rPr lang="ru-RU" sz="1400" dirty="0">
                <a:latin typeface="Times New Roman" pitchFamily="18" charset="0"/>
                <a:cs typeface="Times New Roman" pitchFamily="18" charset="0"/>
              </a:rPr>
              <a:t>»</a:t>
            </a: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r>
              <a:rPr lang="ru-RU" sz="1400" dirty="0">
                <a:latin typeface="Times New Roman" pitchFamily="18" charset="0"/>
                <a:cs typeface="Times New Roman" pitchFamily="18" charset="0"/>
              </a:rPr>
              <a:t>• Грэхем К. « Ветер в ивах»</a:t>
            </a: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r>
              <a:rPr lang="ru-RU" sz="1400" dirty="0">
                <a:latin typeface="Times New Roman" pitchFamily="18" charset="0"/>
                <a:cs typeface="Times New Roman" pitchFamily="18" charset="0"/>
              </a:rPr>
              <a:t>• Франс А</a:t>
            </a:r>
            <a:r>
              <a:rPr lang="ru-RU" sz="1400" dirty="0" smtClean="0">
                <a:latin typeface="Times New Roman" pitchFamily="18" charset="0"/>
                <a:cs typeface="Times New Roman" pitchFamily="18" charset="0"/>
              </a:rPr>
              <a:t>. « </a:t>
            </a:r>
            <a:r>
              <a:rPr lang="ru-RU" sz="1400" dirty="0">
                <a:latin typeface="Times New Roman" pitchFamily="18" charset="0"/>
                <a:cs typeface="Times New Roman" pitchFamily="18" charset="0"/>
              </a:rPr>
              <a:t>Пчелка»</a:t>
            </a: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Чарушин</a:t>
            </a:r>
            <a:r>
              <a:rPr lang="ru-RU" sz="1400" dirty="0">
                <a:latin typeface="Times New Roman" pitchFamily="18" charset="0"/>
                <a:cs typeface="Times New Roman" pitchFamily="18" charset="0"/>
              </a:rPr>
              <a:t> Е. « Про Топку и про всех»</a:t>
            </a: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r>
              <a:rPr lang="ru-RU" sz="1400" dirty="0">
                <a:latin typeface="Times New Roman" pitchFamily="18" charset="0"/>
                <a:cs typeface="Times New Roman" pitchFamily="18" charset="0"/>
              </a:rPr>
              <a:t>• Толстой А. « Приключения Буратино»</a:t>
            </a: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Токмакова</a:t>
            </a:r>
            <a:r>
              <a:rPr lang="ru-RU" sz="1400" dirty="0">
                <a:latin typeface="Times New Roman" pitchFamily="18" charset="0"/>
                <a:cs typeface="Times New Roman" pitchFamily="18" charset="0"/>
              </a:rPr>
              <a:t> И. « Счастливо, Ивушкин», « В стране Нигде и Никуда»</a:t>
            </a:r>
            <a:endParaRPr lang="ru-RU" sz="1400" dirty="0" smtClean="0">
              <a:latin typeface="Times New Roman" pitchFamily="18" charset="0"/>
              <a:cs typeface="Times New Roman" pitchFamily="18" charset="0"/>
            </a:endParaRPr>
          </a:p>
          <a:p>
            <a:endParaRPr lang="ru-RU" sz="1400" dirty="0"/>
          </a:p>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Волшебные дверцы Практическое пособие для воспитателей, учителей - логопедов, специалистов дошкольных учреждений, родителей"/>
          <p:cNvPicPr>
            <a:picLocks noChangeAspect="1" noChangeArrowheads="1"/>
          </p:cNvPicPr>
          <p:nvPr/>
        </p:nvPicPr>
        <p:blipFill>
          <a:blip r:embed="rId2"/>
          <a:srcRect/>
          <a:stretch>
            <a:fillRect/>
          </a:stretch>
        </p:blipFill>
        <p:spPr bwMode="auto">
          <a:xfrm>
            <a:off x="0" y="0"/>
            <a:ext cx="6858000" cy="10080000"/>
          </a:xfrm>
          <a:prstGeom prst="rect">
            <a:avLst/>
          </a:prstGeom>
          <a:noFill/>
        </p:spPr>
      </p:pic>
      <p:sp>
        <p:nvSpPr>
          <p:cNvPr id="3" name="TextBox 2"/>
          <p:cNvSpPr txBox="1"/>
          <p:nvPr/>
        </p:nvSpPr>
        <p:spPr>
          <a:xfrm>
            <a:off x="785794" y="428596"/>
            <a:ext cx="5500726" cy="2862322"/>
          </a:xfrm>
          <a:prstGeom prst="rect">
            <a:avLst/>
          </a:prstGeom>
          <a:noFill/>
        </p:spPr>
        <p:txBody>
          <a:bodyPr wrap="square" rtlCol="0">
            <a:spAutoFit/>
          </a:bodyPr>
          <a:lstStyle/>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endParaRPr lang="ru-RU" dirty="0"/>
          </a:p>
        </p:txBody>
      </p:sp>
      <p:sp>
        <p:nvSpPr>
          <p:cNvPr id="4" name="TextBox 3"/>
          <p:cNvSpPr txBox="1"/>
          <p:nvPr/>
        </p:nvSpPr>
        <p:spPr>
          <a:xfrm>
            <a:off x="857232" y="428596"/>
            <a:ext cx="5572164" cy="13623489"/>
          </a:xfrm>
          <a:prstGeom prst="rect">
            <a:avLst/>
          </a:prstGeom>
          <a:noFill/>
        </p:spPr>
        <p:txBody>
          <a:bodyPr wrap="square" rtlCol="0">
            <a:spAutoFit/>
          </a:bodyPr>
          <a:lstStyle/>
          <a:p>
            <a:pPr algn="just"/>
            <a:r>
              <a:rPr lang="ru-RU" b="1" i="1" dirty="0" smtClean="0">
                <a:latin typeface="Times New Roman" pitchFamily="18" charset="0"/>
                <a:cs typeface="Times New Roman" pitchFamily="18" charset="0"/>
              </a:rPr>
              <a:t>                          Как </a:t>
            </a:r>
            <a:r>
              <a:rPr lang="ru-RU" b="1" i="1" dirty="0">
                <a:latin typeface="Times New Roman" pitchFamily="18" charset="0"/>
                <a:cs typeface="Times New Roman" pitchFamily="18" charset="0"/>
              </a:rPr>
              <a:t>читать детям </a:t>
            </a:r>
            <a:r>
              <a:rPr lang="ru-RU" b="1" i="1" dirty="0" smtClean="0">
                <a:latin typeface="Times New Roman" pitchFamily="18" charset="0"/>
                <a:cs typeface="Times New Roman" pitchFamily="18" charset="0"/>
              </a:rPr>
              <a:t>сказки</a:t>
            </a:r>
            <a:r>
              <a:rPr lang="ru-RU" sz="1600" b="1" i="1" dirty="0" smtClean="0">
                <a:latin typeface="Times New Roman" pitchFamily="18" charset="0"/>
                <a:cs typeface="Times New Roman" pitchFamily="18" charset="0"/>
              </a:rPr>
              <a:t>.</a:t>
            </a:r>
            <a:endParaRPr lang="ru-RU" sz="1600" b="1" i="1" dirty="0">
              <a:latin typeface="Times New Roman" pitchFamily="18" charset="0"/>
              <a:cs typeface="Times New Roman" pitchFamily="18" charset="0"/>
            </a:endParaRPr>
          </a:p>
          <a:p>
            <a:pPr algn="just"/>
            <a:r>
              <a:rPr lang="ru-RU" sz="1400" dirty="0" smtClean="0">
                <a:latin typeface="Times New Roman" pitchFamily="18" charset="0"/>
                <a:cs typeface="Times New Roman" pitchFamily="18" charset="0"/>
              </a:rPr>
              <a:t>     </a:t>
            </a:r>
          </a:p>
          <a:p>
            <a:pPr algn="just"/>
            <a:r>
              <a:rPr lang="ru-RU" sz="1400" dirty="0" smtClean="0">
                <a:latin typeface="Times New Roman" pitchFamily="18" charset="0"/>
                <a:cs typeface="Times New Roman" pitchFamily="18" charset="0"/>
              </a:rPr>
              <a:t>    Привлечь </a:t>
            </a:r>
            <a:r>
              <a:rPr lang="ru-RU" sz="1400" dirty="0">
                <a:latin typeface="Times New Roman" pitchFamily="18" charset="0"/>
                <a:cs typeface="Times New Roman" pitchFamily="18" charset="0"/>
              </a:rPr>
              <a:t>внимание ребёнка к сказке или  другому произведению, помогут красочные иллюстрации  к этому произведению. Поэтому выбирая для ребёнка книгу, родителям следует обращать внимание, в первую очередь, на иллюстрации. Одно из главных  условий – эмоциональное отношение взрослого к чтению. Показывайте, что это вам доставляет </a:t>
            </a:r>
            <a:r>
              <a:rPr lang="ru-RU" sz="1400" dirty="0" smtClean="0">
                <a:latin typeface="Times New Roman" pitchFamily="18" charset="0"/>
                <a:cs typeface="Times New Roman" pitchFamily="18" charset="0"/>
              </a:rPr>
              <a:t>удовольствие. Во </a:t>
            </a:r>
            <a:r>
              <a:rPr lang="ru-RU" sz="1400" dirty="0">
                <a:latin typeface="Times New Roman" pitchFamily="18" charset="0"/>
                <a:cs typeface="Times New Roman" pitchFamily="18" charset="0"/>
              </a:rPr>
              <a:t>время чтения сохраняйте зрительный контакт с ребёнком. Садитесь так, чтобы он мог видеть ваше лицо, наблюдать за мимикой, выражением глаз, жестами. Тогда ребёнок – слушатель осознаёт, что повествование обращено к нему, а взрослому становится понятно - какое место в сказке его больше всего интересует. Читайте неторопливо, но и не монотонно. Играйте голосом: читайте то быстрее, то медленнее, то громче, то тише – в зависимости от содержания сказки и характеров персонажей. Старайтесь передать интонацией смешную или грустную ситуацию, но не переигрывайте. Излишняя драматизация мешает ребёнку воспроизводить в воображении нарисованные словами </a:t>
            </a:r>
            <a:r>
              <a:rPr lang="ru-RU" sz="1400" dirty="0" smtClean="0">
                <a:latin typeface="Times New Roman" pitchFamily="18" charset="0"/>
                <a:cs typeface="Times New Roman" pitchFamily="18" charset="0"/>
              </a:rPr>
              <a:t>картины. Сокращайте </a:t>
            </a:r>
            <a:r>
              <a:rPr lang="ru-RU" sz="1400" dirty="0">
                <a:latin typeface="Times New Roman" pitchFamily="18" charset="0"/>
                <a:cs typeface="Times New Roman" pitchFamily="18" charset="0"/>
              </a:rPr>
              <a:t>текст, если он слишком длинный, пересказывайте некоторые фрагменты своими словами, но не уходите далеко от содержания сказки. Читайте сказки всегда, когда ребёнок  хочет их слушать. Читайте ребёнку каждый день, даже тогда, когда он научится это делать сам. Незнакомую сказку или другое произведение прочитайте сначала сами, чтобы направить внимание сына (дочери) в нужное русло. Обменивайтесь </a:t>
            </a:r>
            <a:r>
              <a:rPr lang="ru-RU" sz="1400" dirty="0" smtClean="0">
                <a:latin typeface="Times New Roman" pitchFamily="18" charset="0"/>
                <a:cs typeface="Times New Roman" pitchFamily="18" charset="0"/>
              </a:rPr>
              <a:t>впечатлениями</a:t>
            </a:r>
            <a:r>
              <a:rPr lang="ru-RU" sz="1400" dirty="0">
                <a:latin typeface="Times New Roman" pitchFamily="18" charset="0"/>
                <a:cs typeface="Times New Roman" pitchFamily="18" charset="0"/>
              </a:rPr>
              <a:t>, полученными ребёнком при слушании сказки, дайте ему возможность, выразить свои чувства, своё отношение к прочитанному.</a:t>
            </a:r>
          </a:p>
          <a:p>
            <a:pPr algn="just"/>
            <a:r>
              <a:rPr lang="ru-RU" sz="1400" dirty="0">
                <a:latin typeface="Times New Roman" pitchFamily="18" charset="0"/>
                <a:cs typeface="Times New Roman" pitchFamily="18" charset="0"/>
              </a:rPr>
              <a:t> </a:t>
            </a:r>
            <a:r>
              <a:rPr lang="ru-RU" sz="1400" dirty="0" smtClean="0">
                <a:latin typeface="Times New Roman" pitchFamily="18" charset="0"/>
                <a:cs typeface="Times New Roman" pitchFamily="18" charset="0"/>
              </a:rPr>
              <a:t>        </a:t>
            </a:r>
            <a:r>
              <a:rPr lang="ru-RU" sz="1400" b="1" dirty="0" smtClean="0">
                <a:latin typeface="Times New Roman" pitchFamily="18" charset="0"/>
                <a:cs typeface="Times New Roman" pitchFamily="18" charset="0"/>
              </a:rPr>
              <a:t>Желаем </a:t>
            </a:r>
            <a:r>
              <a:rPr lang="ru-RU" sz="1400" b="1" dirty="0">
                <a:latin typeface="Times New Roman" pitchFamily="18" charset="0"/>
                <a:cs typeface="Times New Roman" pitchFamily="18" charset="0"/>
              </a:rPr>
              <a:t>Вам успехов в совместной деятельности с ребёнком</a:t>
            </a:r>
            <a:r>
              <a:rPr lang="ru-RU" sz="1400" dirty="0">
                <a:latin typeface="Times New Roman" pitchFamily="18" charset="0"/>
                <a:cs typeface="Times New Roman" pitchFamily="18" charset="0"/>
              </a:rPr>
              <a:t>!</a:t>
            </a:r>
          </a:p>
          <a:p>
            <a:pPr algn="just"/>
            <a:endParaRPr lang="ru-RU" sz="1400" dirty="0">
              <a:latin typeface="Times New Roman" pitchFamily="18" charset="0"/>
              <a:cs typeface="Times New Roman" pitchFamily="18" charset="0"/>
            </a:endParaRPr>
          </a:p>
          <a:p>
            <a:pPr algn="just"/>
            <a:endParaRPr lang="ru-RU" sz="1400" dirty="0" smtClean="0">
              <a:latin typeface="Times New Roman" pitchFamily="18" charset="0"/>
              <a:cs typeface="Times New Roman" pitchFamily="18" charset="0"/>
            </a:endParaRPr>
          </a:p>
          <a:p>
            <a:endParaRPr lang="ru-RU" dirty="0"/>
          </a:p>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endParaRPr lang="ru-RU" dirty="0"/>
          </a:p>
          <a:p>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Волшебные дверцы Практическое пособие для воспитателей, учителей - логопедов, специалистов дошкольных учреждений, родителей"/>
          <p:cNvPicPr>
            <a:picLocks noChangeAspect="1" noChangeArrowheads="1"/>
          </p:cNvPicPr>
          <p:nvPr/>
        </p:nvPicPr>
        <p:blipFill>
          <a:blip r:embed="rId2"/>
          <a:srcRect/>
          <a:stretch>
            <a:fillRect/>
          </a:stretch>
        </p:blipFill>
        <p:spPr bwMode="auto">
          <a:xfrm>
            <a:off x="0" y="0"/>
            <a:ext cx="6858000" cy="9144000"/>
          </a:xfrm>
          <a:prstGeom prst="rect">
            <a:avLst/>
          </a:prstGeom>
          <a:noFill/>
        </p:spPr>
      </p:pic>
      <p:sp>
        <p:nvSpPr>
          <p:cNvPr id="3" name="TextBox 2"/>
          <p:cNvSpPr txBox="1"/>
          <p:nvPr/>
        </p:nvSpPr>
        <p:spPr>
          <a:xfrm>
            <a:off x="857232" y="357159"/>
            <a:ext cx="5500726" cy="12249507"/>
          </a:xfrm>
          <a:prstGeom prst="rect">
            <a:avLst/>
          </a:prstGeom>
          <a:noFill/>
        </p:spPr>
        <p:txBody>
          <a:bodyPr wrap="square" rtlCol="0">
            <a:spAutoFit/>
          </a:bodyPr>
          <a:lstStyle/>
          <a:p>
            <a:pPr algn="just"/>
            <a:r>
              <a:rPr lang="ru-RU" b="1" i="1" dirty="0" smtClean="0">
                <a:latin typeface="Times New Roman" pitchFamily="18" charset="0"/>
                <a:cs typeface="Times New Roman" pitchFamily="18" charset="0"/>
              </a:rPr>
              <a:t>                                 Сказки на ночь</a:t>
            </a:r>
            <a:r>
              <a:rPr lang="ru-RU" sz="1400" dirty="0" smtClean="0">
                <a:latin typeface="Times New Roman" pitchFamily="18" charset="0"/>
                <a:cs typeface="Times New Roman" pitchFamily="18" charset="0"/>
              </a:rPr>
              <a:t>.</a:t>
            </a:r>
            <a:endParaRPr lang="ru-RU" sz="1400" dirty="0">
              <a:latin typeface="Times New Roman" pitchFamily="18" charset="0"/>
              <a:cs typeface="Times New Roman" pitchFamily="18" charset="0"/>
            </a:endParaRPr>
          </a:p>
          <a:p>
            <a:pPr algn="just"/>
            <a:r>
              <a:rPr lang="ru-RU" sz="1400" dirty="0" smtClean="0">
                <a:latin typeface="Times New Roman" pitchFamily="18" charset="0"/>
                <a:cs typeface="Times New Roman" pitchFamily="18" charset="0"/>
              </a:rPr>
              <a:t>    </a:t>
            </a:r>
          </a:p>
          <a:p>
            <a:pPr algn="just"/>
            <a:r>
              <a:rPr lang="ru-RU" sz="1400" dirty="0">
                <a:latin typeface="Times New Roman" pitchFamily="18" charset="0"/>
                <a:cs typeface="Times New Roman" pitchFamily="18" charset="0"/>
              </a:rPr>
              <a:t> </a:t>
            </a:r>
            <a:r>
              <a:rPr lang="ru-RU" sz="1400" dirty="0" smtClean="0">
                <a:latin typeface="Times New Roman" pitchFamily="18" charset="0"/>
                <a:cs typeface="Times New Roman" pitchFamily="18" charset="0"/>
              </a:rPr>
              <a:t>   Сказка </a:t>
            </a:r>
            <a:r>
              <a:rPr lang="ru-RU" sz="1400" dirty="0">
                <a:latin typeface="Times New Roman" pitchFamily="18" charset="0"/>
                <a:cs typeface="Times New Roman" pitchFamily="18" charset="0"/>
              </a:rPr>
              <a:t>на ночь - это своего рода пожелание спокойной ночи. Только не короткое или небрежное, а длинное и обстоятельное, пропитанное любовью, нежностью и заботой. Сказка на ночь - это общение с малышом на волшебном, понятном ему языке, это маленькие безопасные уроки жизни.</a:t>
            </a:r>
          </a:p>
          <a:p>
            <a:pPr algn="just"/>
            <a:r>
              <a:rPr lang="ru-RU" sz="1400" dirty="0">
                <a:latin typeface="Times New Roman" pitchFamily="18" charset="0"/>
                <a:cs typeface="Times New Roman" pitchFamily="18" charset="0"/>
              </a:rPr>
              <a:t>Но рассказывать перед сном можно не каждую сказку, так же как не каждую интересно читать днем. Пожелания на ночь должны быть ласковыми, как поглаживания по голове и теплыми, как котенок. Если вы хотите, чтобы малыш поскорее уснул, почитайте ему простую спокойную сказку. Прислушайтесь, как звучит сказка на ночь, прочитанная вашей бабушкой? Наверное, тихо и ровно, она успокаивает и убаюкивает маленького слушателя. В этот момент во всем мире для малыша существует только один голос. И этот голос создает его настроение, образы, мысли. Что увидит во сне </a:t>
            </a:r>
            <a:r>
              <a:rPr lang="ru-RU" sz="1400" dirty="0" smtClean="0">
                <a:latin typeface="Times New Roman" pitchFamily="18" charset="0"/>
                <a:cs typeface="Times New Roman" pitchFamily="18" charset="0"/>
              </a:rPr>
              <a:t>ваш </a:t>
            </a:r>
            <a:r>
              <a:rPr lang="ru-RU" sz="1400" dirty="0" err="1" smtClean="0">
                <a:latin typeface="Times New Roman" pitchFamily="18" charset="0"/>
                <a:cs typeface="Times New Roman" pitchFamily="18" charset="0"/>
              </a:rPr>
              <a:t>мадыш</a:t>
            </a:r>
            <a:r>
              <a:rPr lang="ru-RU" sz="1400" dirty="0" smtClean="0">
                <a:latin typeface="Times New Roman" pitchFamily="18" charset="0"/>
                <a:cs typeface="Times New Roman" pitchFamily="18" charset="0"/>
              </a:rPr>
              <a:t> </a:t>
            </a:r>
            <a:r>
              <a:rPr lang="ru-RU" sz="1400" dirty="0">
                <a:latin typeface="Times New Roman" pitchFamily="18" charset="0"/>
                <a:cs typeface="Times New Roman" pitchFamily="18" charset="0"/>
              </a:rPr>
              <a:t>- во многом зависит от того, что </a:t>
            </a:r>
            <a:r>
              <a:rPr lang="ru-RU" sz="1400" dirty="0" smtClean="0">
                <a:latin typeface="Times New Roman" pitchFamily="18" charset="0"/>
                <a:cs typeface="Times New Roman" pitchFamily="18" charset="0"/>
              </a:rPr>
              <a:t>он </a:t>
            </a:r>
            <a:r>
              <a:rPr lang="ru-RU" sz="1400" dirty="0">
                <a:latin typeface="Times New Roman" pitchFamily="18" charset="0"/>
                <a:cs typeface="Times New Roman" pitchFamily="18" charset="0"/>
              </a:rPr>
              <a:t>услышит и почувствует перед тем, как заснуть. Ведь пожелания спокойной ночи - это не пустые слова, а своего рода подведение итога дня, один из самых интимных моментов общения между взрослым и ребенком.</a:t>
            </a:r>
          </a:p>
          <a:p>
            <a:pPr algn="just"/>
            <a:r>
              <a:rPr lang="ru-RU" sz="1400" dirty="0">
                <a:latin typeface="Times New Roman" pitchFamily="18" charset="0"/>
                <a:cs typeface="Times New Roman" pitchFamily="18" charset="0"/>
              </a:rPr>
              <a:t>Однако сказка на ночь, насыщенная действием и эмоциями, может так увлечь малыша, что он будет переживать все события вместе с героями, волноваться за них и просить "почитать еще". Тут уж не до сна, когда царевну волк унес!</a:t>
            </a:r>
          </a:p>
          <a:p>
            <a:r>
              <a:rPr lang="ru-RU" dirty="0"/>
              <a:t> </a:t>
            </a:r>
          </a:p>
          <a:p>
            <a:r>
              <a:rPr lang="ru-RU" dirty="0"/>
              <a:t> </a:t>
            </a:r>
          </a:p>
          <a:p>
            <a:r>
              <a:rPr lang="ru-RU" dirty="0"/>
              <a:t> </a:t>
            </a:r>
          </a:p>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Волшебные дверцы Практическое пособие для воспитателей, учителей - логопедов, специалистов дошкольных учреждений, родителей"/>
          <p:cNvPicPr>
            <a:picLocks noChangeAspect="1" noChangeArrowheads="1"/>
          </p:cNvPicPr>
          <p:nvPr/>
        </p:nvPicPr>
        <p:blipFill>
          <a:blip r:embed="rId2"/>
          <a:srcRect/>
          <a:stretch>
            <a:fillRect/>
          </a:stretch>
        </p:blipFill>
        <p:spPr bwMode="auto">
          <a:xfrm>
            <a:off x="0" y="0"/>
            <a:ext cx="6858000" cy="9144000"/>
          </a:xfrm>
          <a:prstGeom prst="rect">
            <a:avLst/>
          </a:prstGeom>
          <a:noFill/>
        </p:spPr>
      </p:pic>
      <p:sp>
        <p:nvSpPr>
          <p:cNvPr id="4" name="TextBox 3"/>
          <p:cNvSpPr txBox="1"/>
          <p:nvPr/>
        </p:nvSpPr>
        <p:spPr>
          <a:xfrm>
            <a:off x="857232" y="500034"/>
            <a:ext cx="5572164" cy="10187404"/>
          </a:xfrm>
          <a:prstGeom prst="rect">
            <a:avLst/>
          </a:prstGeom>
          <a:noFill/>
        </p:spPr>
        <p:txBody>
          <a:bodyPr wrap="square" rtlCol="0">
            <a:spAutoFit/>
          </a:bodyPr>
          <a:lstStyle/>
          <a:p>
            <a:pPr algn="just"/>
            <a:r>
              <a:rPr lang="ru-RU" sz="1400" dirty="0" smtClean="0">
                <a:latin typeface="Times New Roman" pitchFamily="18" charset="0"/>
                <a:cs typeface="Times New Roman" pitchFamily="18" charset="0"/>
              </a:rPr>
              <a:t>Зато динамичные захватывающие сказки, прочитанные днем, поселят в малыше интерес к книгам и чтению: ведь опять закончили на самом интересном месте, а так хочется знать, что будет дальше, какие еще приключения ждут героев!</a:t>
            </a:r>
          </a:p>
          <a:p>
            <a:pPr algn="just"/>
            <a:r>
              <a:rPr lang="ru-RU" sz="1400" dirty="0" smtClean="0">
                <a:latin typeface="Times New Roman" pitchFamily="18" charset="0"/>
                <a:cs typeface="Times New Roman" pitchFamily="18" charset="0"/>
              </a:rPr>
              <a:t>Сказка же или стихи на ночь должны быть добрыми и незамысловатыми, чтобы успокоить и убаюкать малыша. А теплые пожелания спокойной ночи должны стать обязательной семейной традицией в любом доме. Есть мнение, что человек в своей жизни повторяет сценарий любимой сказки. Какая сказка станет любимой для Вашего малыша - Вы можете решить вместе с ним. Постарайтесь, чтобы эта сказка была со счастливым концом и учила тем же ценностям, что и Вы сами. При чтении сказки обратите внимание на то, кто из героев наиболее симпатичен ребенку, с кого он берет пример. Не пугайтесь, если Ваш малыш симпатизирует злодеям и динозаврам: попробуйте вместе найти положительные качества в этих персонажах: кто-то из них очень сильный, кто-то искренне заботится о своих детях, кто-то упорно идет к своей цели.</a:t>
            </a:r>
          </a:p>
          <a:p>
            <a:pPr algn="just"/>
            <a:r>
              <a:rPr lang="ru-RU" sz="1400" dirty="0" smtClean="0">
                <a:latin typeface="Times New Roman" pitchFamily="18" charset="0"/>
                <a:cs typeface="Times New Roman" pitchFamily="18" charset="0"/>
              </a:rPr>
              <a:t>   Итак, прежде чем прозвучит волшебная сказка или стихи на ночь, пролистайте ее еще раз и убедитесь, что она короткая, простая, со счастливым концом и несет именно ту идею, которую вы сами хотели бы донести до своего малыша. </a:t>
            </a:r>
          </a:p>
          <a:p>
            <a:pPr algn="just"/>
            <a:r>
              <a:rPr lang="ru-RU" sz="1400" b="1" dirty="0" smtClean="0">
                <a:latin typeface="Times New Roman" pitchFamily="18" charset="0"/>
                <a:cs typeface="Times New Roman" pitchFamily="18" charset="0"/>
              </a:rPr>
              <a:t>Пусть пожелания спокойной ночи и сладких снов звучат в вашем                                      доме  каждый вечер, и не в двух словах,</a:t>
            </a:r>
          </a:p>
          <a:p>
            <a:pPr algn="just"/>
            <a:r>
              <a:rPr lang="ru-RU" sz="1400" b="1" dirty="0">
                <a:latin typeface="Times New Roman" pitchFamily="18" charset="0"/>
                <a:cs typeface="Times New Roman" pitchFamily="18" charset="0"/>
              </a:rPr>
              <a:t> </a:t>
            </a:r>
            <a:r>
              <a:rPr lang="ru-RU" sz="1400" b="1" dirty="0" smtClean="0">
                <a:latin typeface="Times New Roman" pitchFamily="18" charset="0"/>
                <a:cs typeface="Times New Roman" pitchFamily="18" charset="0"/>
              </a:rPr>
              <a:t>                                  а в добрых сказках!</a:t>
            </a:r>
          </a:p>
          <a:p>
            <a:pPr algn="just"/>
            <a:r>
              <a:rPr lang="ru-RU" sz="1400" dirty="0" smtClean="0">
                <a:latin typeface="Times New Roman" pitchFamily="18" charset="0"/>
                <a:cs typeface="Times New Roman" pitchFamily="18" charset="0"/>
              </a:rPr>
              <a:t> </a:t>
            </a:r>
          </a:p>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endParaRPr lang="ru-RU" dirty="0"/>
          </a:p>
          <a:p>
            <a:endParaRPr lang="ru-RU"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1">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презентация4</Template>
  <TotalTime>176</TotalTime>
  <Words>1000</Words>
  <Application>Microsoft Office PowerPoint</Application>
  <PresentationFormat>Экран (4:3)</PresentationFormat>
  <Paragraphs>115</Paragraphs>
  <Slides>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Тема1</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Марина</dc:creator>
  <cp:lastModifiedBy>Лариса Рюриковна</cp:lastModifiedBy>
  <cp:revision>17</cp:revision>
  <cp:lastPrinted>2015-04-15T08:40:00Z</cp:lastPrinted>
  <dcterms:created xsi:type="dcterms:W3CDTF">2015-04-11T17:57:27Z</dcterms:created>
  <dcterms:modified xsi:type="dcterms:W3CDTF">2015-04-15T08:48:01Z</dcterms:modified>
</cp:coreProperties>
</file>